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sldIdLst>
    <p:sldId id="344" r:id="rId2"/>
    <p:sldId id="345" r:id="rId3"/>
    <p:sldId id="258" r:id="rId4"/>
    <p:sldId id="346" r:id="rId5"/>
    <p:sldId id="347" r:id="rId6"/>
    <p:sldId id="348" r:id="rId7"/>
    <p:sldId id="34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35" r:id="rId79"/>
    <p:sldId id="336" r:id="rId80"/>
    <p:sldId id="337" r:id="rId81"/>
    <p:sldId id="338" r:id="rId82"/>
    <p:sldId id="339" r:id="rId83"/>
    <p:sldId id="340" r:id="rId84"/>
    <p:sldId id="341" r:id="rId85"/>
    <p:sldId id="342" r:id="rId86"/>
    <p:sldId id="343" r:id="rId87"/>
    <p:sldId id="350" r:id="rId8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8" d="100"/>
          <a:sy n="88" d="100"/>
        </p:scale>
        <p:origin x="494"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DE677D8B-497E-4153-B079-0E68BB9EACE2}" type="datetimeFigureOut">
              <a:rPr lang="zh-TW" altLang="en-US" smtClean="0"/>
              <a:t>2019/10/7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5DBDF01-081F-4FB7-8666-1A8435547E1B}" type="slidenum">
              <a:rPr lang="zh-TW" altLang="en-US" smtClean="0"/>
              <a:t>‹#›</a:t>
            </a:fld>
            <a:endParaRPr lang="zh-TW" altLang="en-US"/>
          </a:p>
        </p:txBody>
      </p:sp>
    </p:spTree>
    <p:extLst>
      <p:ext uri="{BB962C8B-B14F-4D97-AF65-F5344CB8AC3E}">
        <p14:creationId xmlns:p14="http://schemas.microsoft.com/office/powerpoint/2010/main" val="936807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標題與說明文字">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DE677D8B-497E-4153-B079-0E68BB9EACE2}" type="datetimeFigureOut">
              <a:rPr lang="zh-TW" altLang="en-US" smtClean="0"/>
              <a:t>2019/10/7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5DBDF01-081F-4FB7-8666-1A8435547E1B}" type="slidenum">
              <a:rPr lang="zh-TW" altLang="en-US" smtClean="0"/>
              <a:t>‹#›</a:t>
            </a:fld>
            <a:endParaRPr lang="zh-TW" altLang="en-US"/>
          </a:p>
        </p:txBody>
      </p:sp>
    </p:spTree>
    <p:extLst>
      <p:ext uri="{BB962C8B-B14F-4D97-AF65-F5344CB8AC3E}">
        <p14:creationId xmlns:p14="http://schemas.microsoft.com/office/powerpoint/2010/main" val="16201915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述 (含標題)">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DE677D8B-497E-4153-B079-0E68BB9EACE2}" type="datetimeFigureOut">
              <a:rPr lang="zh-TW" altLang="en-US" smtClean="0"/>
              <a:t>2019/10/7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5DBDF01-081F-4FB7-8666-1A8435547E1B}" type="slidenum">
              <a:rPr lang="zh-TW" altLang="en-US" smtClean="0"/>
              <a:t>‹#›</a:t>
            </a:fld>
            <a:endParaRPr lang="zh-TW"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502289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DE677D8B-497E-4153-B079-0E68BB9EACE2}" type="datetimeFigureOut">
              <a:rPr lang="zh-TW" altLang="en-US" smtClean="0"/>
              <a:t>2019/10/7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5DBDF01-081F-4FB7-8666-1A8435547E1B}" type="slidenum">
              <a:rPr lang="zh-TW" altLang="en-US" smtClean="0"/>
              <a:t>‹#›</a:t>
            </a:fld>
            <a:endParaRPr lang="zh-TW" altLang="en-US"/>
          </a:p>
        </p:txBody>
      </p:sp>
    </p:spTree>
    <p:extLst>
      <p:ext uri="{BB962C8B-B14F-4D97-AF65-F5344CB8AC3E}">
        <p14:creationId xmlns:p14="http://schemas.microsoft.com/office/powerpoint/2010/main" val="20165268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述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DE677D8B-497E-4153-B079-0E68BB9EACE2}" type="datetimeFigureOut">
              <a:rPr lang="zh-TW" altLang="en-US" smtClean="0"/>
              <a:t>2019/10/7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5DBDF01-081F-4FB7-8666-1A8435547E1B}" type="slidenum">
              <a:rPr lang="zh-TW" altLang="en-US" smtClean="0"/>
              <a:t>‹#›</a:t>
            </a:fld>
            <a:endParaRPr lang="zh-TW"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341776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是非題">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TW" altLang="en-US" smtClean="0"/>
              <a:t>按一下以編輯母片標題樣式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TW" altLang="en-US" smtClean="0"/>
              <a:t>編輯母片文字樣式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DE677D8B-497E-4153-B079-0E68BB9EACE2}" type="datetimeFigureOut">
              <a:rPr lang="zh-TW" altLang="en-US" smtClean="0"/>
              <a:t>2019/10/7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5DBDF01-081F-4FB7-8666-1A8435547E1B}" type="slidenum">
              <a:rPr lang="zh-TW" altLang="en-US" smtClean="0"/>
              <a:t>‹#›</a:t>
            </a:fld>
            <a:endParaRPr lang="zh-TW" altLang="en-US"/>
          </a:p>
        </p:txBody>
      </p:sp>
    </p:spTree>
    <p:extLst>
      <p:ext uri="{BB962C8B-B14F-4D97-AF65-F5344CB8AC3E}">
        <p14:creationId xmlns:p14="http://schemas.microsoft.com/office/powerpoint/2010/main" val="1977980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DE677D8B-497E-4153-B079-0E68BB9EACE2}" type="datetimeFigureOut">
              <a:rPr lang="zh-TW" altLang="en-US" smtClean="0"/>
              <a:t>2019/10/7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5DBDF01-081F-4FB7-8666-1A8435547E1B}" type="slidenum">
              <a:rPr lang="zh-TW" altLang="en-US" smtClean="0"/>
              <a:t>‹#›</a:t>
            </a:fld>
            <a:endParaRPr lang="zh-TW" altLang="en-US"/>
          </a:p>
        </p:txBody>
      </p:sp>
    </p:spTree>
    <p:extLst>
      <p:ext uri="{BB962C8B-B14F-4D97-AF65-F5344CB8AC3E}">
        <p14:creationId xmlns:p14="http://schemas.microsoft.com/office/powerpoint/2010/main" val="606954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DE677D8B-497E-4153-B079-0E68BB9EACE2}" type="datetimeFigureOut">
              <a:rPr lang="zh-TW" altLang="en-US" smtClean="0"/>
              <a:t>2019/10/7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5DBDF01-081F-4FB7-8666-1A8435547E1B}" type="slidenum">
              <a:rPr lang="zh-TW" altLang="en-US" smtClean="0"/>
              <a:t>‹#›</a:t>
            </a:fld>
            <a:endParaRPr lang="zh-TW" altLang="en-US"/>
          </a:p>
        </p:txBody>
      </p:sp>
    </p:spTree>
    <p:extLst>
      <p:ext uri="{BB962C8B-B14F-4D97-AF65-F5344CB8AC3E}">
        <p14:creationId xmlns:p14="http://schemas.microsoft.com/office/powerpoint/2010/main" val="1367214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DE677D8B-497E-4153-B079-0E68BB9EACE2}" type="datetimeFigureOut">
              <a:rPr lang="zh-TW" altLang="en-US" smtClean="0"/>
              <a:t>2019/10/7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5DBDF01-081F-4FB7-8666-1A8435547E1B}" type="slidenum">
              <a:rPr lang="zh-TW" altLang="en-US" smtClean="0"/>
              <a:t>‹#›</a:t>
            </a:fld>
            <a:endParaRPr lang="zh-TW" altLang="en-US"/>
          </a:p>
        </p:txBody>
      </p:sp>
    </p:spTree>
    <p:extLst>
      <p:ext uri="{BB962C8B-B14F-4D97-AF65-F5344CB8AC3E}">
        <p14:creationId xmlns:p14="http://schemas.microsoft.com/office/powerpoint/2010/main" val="1125733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DE677D8B-497E-4153-B079-0E68BB9EACE2}" type="datetimeFigureOut">
              <a:rPr lang="zh-TW" altLang="en-US" smtClean="0"/>
              <a:t>2019/10/7</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C5DBDF01-081F-4FB7-8666-1A8435547E1B}" type="slidenum">
              <a:rPr lang="zh-TW" altLang="en-US" smtClean="0"/>
              <a:t>‹#›</a:t>
            </a:fld>
            <a:endParaRPr lang="zh-TW" altLang="en-US"/>
          </a:p>
        </p:txBody>
      </p:sp>
    </p:spTree>
    <p:extLst>
      <p:ext uri="{BB962C8B-B14F-4D97-AF65-F5344CB8AC3E}">
        <p14:creationId xmlns:p14="http://schemas.microsoft.com/office/powerpoint/2010/main" val="3217187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DE677D8B-497E-4153-B079-0E68BB9EACE2}" type="datetimeFigureOut">
              <a:rPr lang="zh-TW" altLang="en-US" smtClean="0"/>
              <a:t>2019/10/7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5DBDF01-081F-4FB7-8666-1A8435547E1B}" type="slidenum">
              <a:rPr lang="zh-TW" altLang="en-US" smtClean="0"/>
              <a:t>‹#›</a:t>
            </a:fld>
            <a:endParaRPr lang="zh-TW" altLang="en-US"/>
          </a:p>
        </p:txBody>
      </p:sp>
    </p:spTree>
    <p:extLst>
      <p:ext uri="{BB962C8B-B14F-4D97-AF65-F5344CB8AC3E}">
        <p14:creationId xmlns:p14="http://schemas.microsoft.com/office/powerpoint/2010/main" val="536106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DE677D8B-497E-4153-B079-0E68BB9EACE2}" type="datetimeFigureOut">
              <a:rPr lang="zh-TW" altLang="en-US" smtClean="0"/>
              <a:t>2019/10/7</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C5DBDF01-081F-4FB7-8666-1A8435547E1B}" type="slidenum">
              <a:rPr lang="zh-TW" altLang="en-US" smtClean="0"/>
              <a:t>‹#›</a:t>
            </a:fld>
            <a:endParaRPr lang="zh-TW" altLang="en-US"/>
          </a:p>
        </p:txBody>
      </p:sp>
    </p:spTree>
    <p:extLst>
      <p:ext uri="{BB962C8B-B14F-4D97-AF65-F5344CB8AC3E}">
        <p14:creationId xmlns:p14="http://schemas.microsoft.com/office/powerpoint/2010/main" val="264010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DE677D8B-497E-4153-B079-0E68BB9EACE2}" type="datetimeFigureOut">
              <a:rPr lang="zh-TW" altLang="en-US" smtClean="0"/>
              <a:t>2019/10/7</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C5DBDF01-081F-4FB7-8666-1A8435547E1B}" type="slidenum">
              <a:rPr lang="zh-TW" altLang="en-US" smtClean="0"/>
              <a:t>‹#›</a:t>
            </a:fld>
            <a:endParaRPr lang="zh-TW" altLang="en-US"/>
          </a:p>
        </p:txBody>
      </p:sp>
    </p:spTree>
    <p:extLst>
      <p:ext uri="{BB962C8B-B14F-4D97-AF65-F5344CB8AC3E}">
        <p14:creationId xmlns:p14="http://schemas.microsoft.com/office/powerpoint/2010/main" val="4154277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677D8B-497E-4153-B079-0E68BB9EACE2}" type="datetimeFigureOut">
              <a:rPr lang="zh-TW" altLang="en-US" smtClean="0"/>
              <a:t>2019/10/7</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C5DBDF01-081F-4FB7-8666-1A8435547E1B}" type="slidenum">
              <a:rPr lang="zh-TW" altLang="en-US" smtClean="0"/>
              <a:t>‹#›</a:t>
            </a:fld>
            <a:endParaRPr lang="zh-TW" altLang="en-US"/>
          </a:p>
        </p:txBody>
      </p:sp>
    </p:spTree>
    <p:extLst>
      <p:ext uri="{BB962C8B-B14F-4D97-AF65-F5344CB8AC3E}">
        <p14:creationId xmlns:p14="http://schemas.microsoft.com/office/powerpoint/2010/main" val="498003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DE677D8B-497E-4153-B079-0E68BB9EACE2}" type="datetimeFigureOut">
              <a:rPr lang="zh-TW" altLang="en-US" smtClean="0"/>
              <a:t>2019/10/7</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5DBDF01-081F-4FB7-8666-1A8435547E1B}" type="slidenum">
              <a:rPr lang="zh-TW" altLang="en-US" smtClean="0"/>
              <a:t>‹#›</a:t>
            </a:fld>
            <a:endParaRPr lang="zh-TW" altLang="en-US"/>
          </a:p>
        </p:txBody>
      </p:sp>
    </p:spTree>
    <p:extLst>
      <p:ext uri="{BB962C8B-B14F-4D97-AF65-F5344CB8AC3E}">
        <p14:creationId xmlns:p14="http://schemas.microsoft.com/office/powerpoint/2010/main" val="26966863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C5DBDF01-081F-4FB7-8666-1A8435547E1B}" type="slidenum">
              <a:rPr lang="zh-TW" altLang="en-US" smtClean="0"/>
              <a:t>‹#›</a:t>
            </a:fld>
            <a:endParaRPr lang="zh-TW" altLang="en-US"/>
          </a:p>
        </p:txBody>
      </p:sp>
      <p:sp>
        <p:nvSpPr>
          <p:cNvPr id="5" name="Date Placeholder 4"/>
          <p:cNvSpPr>
            <a:spLocks noGrp="1"/>
          </p:cNvSpPr>
          <p:nvPr>
            <p:ph type="dt" sz="half" idx="10"/>
          </p:nvPr>
        </p:nvSpPr>
        <p:spPr/>
        <p:txBody>
          <a:bodyPr/>
          <a:lstStyle/>
          <a:p>
            <a:fld id="{DE677D8B-497E-4153-B079-0E68BB9EACE2}" type="datetimeFigureOut">
              <a:rPr lang="zh-TW" altLang="en-US" smtClean="0"/>
              <a:t>2019/10/7</a:t>
            </a:fld>
            <a:endParaRPr lang="zh-TW" altLang="en-US"/>
          </a:p>
        </p:txBody>
      </p:sp>
    </p:spTree>
    <p:extLst>
      <p:ext uri="{BB962C8B-B14F-4D97-AF65-F5344CB8AC3E}">
        <p14:creationId xmlns:p14="http://schemas.microsoft.com/office/powerpoint/2010/main" val="3567135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E677D8B-497E-4153-B079-0E68BB9EACE2}" type="datetimeFigureOut">
              <a:rPr lang="zh-TW" altLang="en-US" smtClean="0"/>
              <a:t>2019/10/7</a:t>
            </a:fld>
            <a:endParaRPr lang="zh-TW"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5DBDF01-081F-4FB7-8666-1A8435547E1B}" type="slidenum">
              <a:rPr lang="zh-TW" altLang="en-US" smtClean="0"/>
              <a:t>‹#›</a:t>
            </a:fld>
            <a:endParaRPr lang="zh-TW" altLang="en-US"/>
          </a:p>
        </p:txBody>
      </p:sp>
    </p:spTree>
    <p:extLst>
      <p:ext uri="{BB962C8B-B14F-4D97-AF65-F5344CB8AC3E}">
        <p14:creationId xmlns:p14="http://schemas.microsoft.com/office/powerpoint/2010/main" val="80150091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tmp"/><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ithome.com.tw/news/132838"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ckip.iis.sinica.edu.tw/service/ckiptagger/"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github.com/fxsjy/jieba" TargetMode="External"/><Relationship Id="rId2" Type="http://schemas.openxmlformats.org/officeDocument/2006/relationships/hyperlink" Target="http://research.sinica.edu.tw/nlp-natural-language-processing-chinese-knowledge-information/" TargetMode="External"/><Relationship Id="rId1" Type="http://schemas.openxmlformats.org/officeDocument/2006/relationships/slideLayout" Target="../slideLayouts/slideLayout2.xml"/><Relationship Id="rId6" Type="http://schemas.openxmlformats.org/officeDocument/2006/relationships/hyperlink" Target="https://1fly2sky.wordpress.com/2016/01/27/%E4%B8%AD%E6%96%87%E6%96%B7%E8%A9%9E%E5%88%86%E8%A9%9E%E6%8A%80%E8%A1%93%E7%B0%A1%E4%BB%8B/" TargetMode="External"/><Relationship Id="rId5" Type="http://schemas.openxmlformats.org/officeDocument/2006/relationships/hyperlink" Target="https://github.com/ckiplab/ckiptagger" TargetMode="External"/><Relationship Id="rId4" Type="http://schemas.openxmlformats.org/officeDocument/2006/relationships/hyperlink" Target="https://github.com/hankcs/pyhanlp"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ontotext.com/top-5-semantic-technology-trends-2017/"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nlpforhackers.io/training-pos-tagger/"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cs.bgu.ac.il/~elhadad/nlp12/nlp03.html"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blog.paralleldots.com/data-science/named-entity-recognition-milestone-models-papers-and-technologies/"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medium.com/intro-to-artificial-intelligence/entity-extraction-using-deep-learning-8014acac6bb8"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medium.com/cityai/deep-learning-for-natural-language-processing-part-i-8369895ffb98" TargetMode="Externa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arxiv.org/pdf/1708.02709.pdf"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pdf/1708.02709.pdf"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arxiv.org/pdf/1708.02709.pdf"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towardsdatascience.com/seq2seq-model-in-tensorflow-ec0c557e560f"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arxiv.org/pdf/1708.02709.pdf"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ithelp.ithome.com.tw/articles/10204741" TargetMode="External"/><Relationship Id="rId2" Type="http://schemas.openxmlformats.org/officeDocument/2006/relationships/hyperlink" Target="https://ithelp.ithome.com.tw/articles/10204737"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2.xml"/><Relationship Id="rId5" Type="http://schemas.openxmlformats.org/officeDocument/2006/relationships/image" Target="../media/image29.tmp"/><Relationship Id="rId4" Type="http://schemas.openxmlformats.org/officeDocument/2006/relationships/image" Target="../media/image28.tmp"/></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hyperlink" Target="https://zh.wikipedia.org/wiki/%E4%BF%A1%E6%81%AF%E8%AE%BA"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zh.wikipedia.org/wiki/%E5%90%91%E9%87%8F%E7%A9%BA%E9%96%93%E6%A8%A1%E5%9E%8B" TargetMode="External"/><Relationship Id="rId2" Type="http://schemas.openxmlformats.org/officeDocument/2006/relationships/hyperlink" Target="https://zh.wikipedia.org/wiki/%E4%BD%99%E5%BC%A6%E7%9B%B8%E4%BC%BC%E6%80%A7" TargetMode="External"/><Relationship Id="rId1" Type="http://schemas.openxmlformats.org/officeDocument/2006/relationships/slideLayout" Target="../slideLayouts/slideLayout2.xml"/><Relationship Id="rId4" Type="http://schemas.openxmlformats.org/officeDocument/2006/relationships/hyperlink" Target="https://zh.wikipedia.org/w/index.php?title=%E7%9B%B8%E4%BC%BC%E6%80%A7&amp;action=edit&amp;redlink=1" TargetMode="External"/></Relationships>
</file>

<file path=ppt/slides/_rels/slide8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978568" y="2404534"/>
            <a:ext cx="8295435" cy="1646302"/>
          </a:xfrm>
        </p:spPr>
        <p:txBody>
          <a:bodyPr/>
          <a:lstStyle/>
          <a:p>
            <a:r>
              <a:rPr lang="en-US" altLang="zh-TW" b="1" dirty="0" smtClean="0">
                <a:solidFill>
                  <a:schemeClr val="accent2">
                    <a:lumMod val="50000"/>
                  </a:schemeClr>
                </a:solidFill>
              </a:rPr>
              <a:t>NLP</a:t>
            </a:r>
            <a:r>
              <a:rPr lang="zh-TW" altLang="en-US" b="1" dirty="0" smtClean="0">
                <a:solidFill>
                  <a:schemeClr val="accent2">
                    <a:lumMod val="50000"/>
                  </a:schemeClr>
                </a:solidFill>
              </a:rPr>
              <a:t>自然語言與</a:t>
            </a:r>
            <a:r>
              <a:rPr lang="en-US" altLang="zh-TW" b="1" dirty="0" smtClean="0">
                <a:solidFill>
                  <a:schemeClr val="accent2">
                    <a:lumMod val="50000"/>
                  </a:schemeClr>
                </a:solidFill>
              </a:rPr>
              <a:t>AI</a:t>
            </a:r>
            <a:r>
              <a:rPr lang="zh-TW" altLang="en-US" b="1" dirty="0" smtClean="0">
                <a:solidFill>
                  <a:schemeClr val="accent2">
                    <a:lumMod val="50000"/>
                  </a:schemeClr>
                </a:solidFill>
              </a:rPr>
              <a:t>人工智慧</a:t>
            </a:r>
            <a:endParaRPr lang="zh-TW" altLang="en-US" b="1" dirty="0">
              <a:solidFill>
                <a:schemeClr val="accent2">
                  <a:lumMod val="50000"/>
                </a:schemeClr>
              </a:solidFill>
            </a:endParaRPr>
          </a:p>
        </p:txBody>
      </p:sp>
      <p:sp>
        <p:nvSpPr>
          <p:cNvPr id="3" name="副標題 2"/>
          <p:cNvSpPr>
            <a:spLocks noGrp="1"/>
          </p:cNvSpPr>
          <p:nvPr>
            <p:ph type="subTitle" idx="1"/>
          </p:nvPr>
        </p:nvSpPr>
        <p:spPr/>
        <p:txBody>
          <a:bodyPr/>
          <a:lstStyle/>
          <a:p>
            <a:r>
              <a:rPr lang="zh-TW" altLang="en-US" dirty="0" smtClean="0"/>
              <a:t>余遠澤</a:t>
            </a:r>
            <a:endParaRPr lang="zh-TW" altLang="en-US" dirty="0"/>
          </a:p>
        </p:txBody>
      </p:sp>
    </p:spTree>
    <p:extLst>
      <p:ext uri="{BB962C8B-B14F-4D97-AF65-F5344CB8AC3E}">
        <p14:creationId xmlns:p14="http://schemas.microsoft.com/office/powerpoint/2010/main" val="38611011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9D41EC7-CD62-41E6-B7D0-A6387187962B}"/>
              </a:ext>
            </a:extLst>
          </p:cNvPr>
          <p:cNvSpPr>
            <a:spLocks noGrp="1"/>
          </p:cNvSpPr>
          <p:nvPr>
            <p:ph type="title"/>
          </p:nvPr>
        </p:nvSpPr>
        <p:spPr/>
        <p:txBody>
          <a:bodyPr/>
          <a:lstStyle/>
          <a:p>
            <a:r>
              <a:rPr lang="zh-TW" altLang="en-US" dirty="0"/>
              <a:t>自然語言處理</a:t>
            </a:r>
            <a:endParaRPr lang="zh-CN" altLang="en-US" dirty="0"/>
          </a:p>
        </p:txBody>
      </p:sp>
      <p:sp>
        <p:nvSpPr>
          <p:cNvPr id="3" name="內容版面配置區 2">
            <a:extLst>
              <a:ext uri="{FF2B5EF4-FFF2-40B4-BE49-F238E27FC236}">
                <a16:creationId xmlns:a16="http://schemas.microsoft.com/office/drawing/2014/main" id="{7082ABE8-2B09-4F86-BBEA-54DF5D9EA57F}"/>
              </a:ext>
            </a:extLst>
          </p:cNvPr>
          <p:cNvSpPr>
            <a:spLocks noGrp="1"/>
          </p:cNvSpPr>
          <p:nvPr>
            <p:ph idx="1"/>
          </p:nvPr>
        </p:nvSpPr>
        <p:spPr>
          <a:xfrm>
            <a:off x="677334" y="1572127"/>
            <a:ext cx="8596668" cy="4469236"/>
          </a:xfrm>
        </p:spPr>
        <p:txBody>
          <a:bodyPr>
            <a:normAutofit/>
          </a:bodyPr>
          <a:lstStyle/>
          <a:p>
            <a:r>
              <a:rPr lang="zh-TW" altLang="en-US" sz="3600" dirty="0"/>
              <a:t>程式語言 </a:t>
            </a:r>
            <a:r>
              <a:rPr lang="en-US" altLang="zh-TW" sz="3600" dirty="0"/>
              <a:t>vs</a:t>
            </a:r>
            <a:r>
              <a:rPr lang="zh-TW" altLang="en-US" sz="3600" dirty="0"/>
              <a:t> 自然語言</a:t>
            </a:r>
            <a:endParaRPr lang="zh-CN" altLang="en-US" sz="3600" dirty="0"/>
          </a:p>
        </p:txBody>
      </p:sp>
      <p:pic>
        <p:nvPicPr>
          <p:cNvPr id="5" name="圖片 4">
            <a:extLst>
              <a:ext uri="{FF2B5EF4-FFF2-40B4-BE49-F238E27FC236}">
                <a16:creationId xmlns:a16="http://schemas.microsoft.com/office/drawing/2014/main" id="{DB1472BD-08E9-466E-8779-5CC0521540AE}"/>
              </a:ext>
            </a:extLst>
          </p:cNvPr>
          <p:cNvPicPr>
            <a:picLocks noChangeAspect="1"/>
          </p:cNvPicPr>
          <p:nvPr/>
        </p:nvPicPr>
        <p:blipFill>
          <a:blip r:embed="rId2"/>
          <a:stretch>
            <a:fillRect/>
          </a:stretch>
        </p:blipFill>
        <p:spPr>
          <a:xfrm>
            <a:off x="1824016" y="2545145"/>
            <a:ext cx="6314598" cy="3496218"/>
          </a:xfrm>
          <a:prstGeom prst="rect">
            <a:avLst/>
          </a:prstGeom>
        </p:spPr>
      </p:pic>
    </p:spTree>
    <p:extLst>
      <p:ext uri="{BB962C8B-B14F-4D97-AF65-F5344CB8AC3E}">
        <p14:creationId xmlns:p14="http://schemas.microsoft.com/office/powerpoint/2010/main" val="759420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7998CB2-566D-4BDF-B4B0-4052CF2BBE5C}"/>
              </a:ext>
            </a:extLst>
          </p:cNvPr>
          <p:cNvSpPr>
            <a:spLocks noGrp="1"/>
          </p:cNvSpPr>
          <p:nvPr>
            <p:ph type="title"/>
          </p:nvPr>
        </p:nvSpPr>
        <p:spPr/>
        <p:txBody>
          <a:bodyPr/>
          <a:lstStyle/>
          <a:p>
            <a:r>
              <a:rPr lang="zh-TW" altLang="en-US" dirty="0"/>
              <a:t>中文自然語言處理</a:t>
            </a:r>
            <a:endParaRPr lang="zh-CN" altLang="en-US" dirty="0"/>
          </a:p>
        </p:txBody>
      </p:sp>
      <p:sp>
        <p:nvSpPr>
          <p:cNvPr id="3" name="內容版面配置區 2">
            <a:extLst>
              <a:ext uri="{FF2B5EF4-FFF2-40B4-BE49-F238E27FC236}">
                <a16:creationId xmlns:a16="http://schemas.microsoft.com/office/drawing/2014/main" id="{1806AED1-CFF6-494C-9266-C47291106448}"/>
              </a:ext>
            </a:extLst>
          </p:cNvPr>
          <p:cNvSpPr>
            <a:spLocks noGrp="1"/>
          </p:cNvSpPr>
          <p:nvPr>
            <p:ph idx="1"/>
          </p:nvPr>
        </p:nvSpPr>
        <p:spPr>
          <a:xfrm>
            <a:off x="677334" y="1780675"/>
            <a:ext cx="8596668" cy="4260688"/>
          </a:xfrm>
        </p:spPr>
        <p:txBody>
          <a:bodyPr>
            <a:normAutofit/>
          </a:bodyPr>
          <a:lstStyle/>
          <a:p>
            <a:r>
              <a:rPr lang="zh-TW" altLang="en-US" sz="2800" dirty="0"/>
              <a:t>中文自然語言處理，與英文最大的差別就在</a:t>
            </a:r>
            <a:r>
              <a:rPr lang="zh-TW" altLang="en-US" sz="2800" dirty="0">
                <a:solidFill>
                  <a:srgbClr val="FF0000"/>
                </a:solidFill>
              </a:rPr>
              <a:t>斷詞</a:t>
            </a:r>
            <a:endParaRPr lang="en-US" altLang="zh-TW" sz="2800" dirty="0">
              <a:solidFill>
                <a:srgbClr val="FF0000"/>
              </a:solidFill>
            </a:endParaRPr>
          </a:p>
          <a:p>
            <a:r>
              <a:rPr lang="zh-TW" altLang="en-US" sz="2800" dirty="0"/>
              <a:t>中文有一個特殊現象，就是「詞」和「詞」之間沒有邊界，整句串起來像條鎖鏈，不像英文有空格將每個字斷開。</a:t>
            </a:r>
            <a:endParaRPr lang="zh-CN" altLang="en-US" sz="2800" dirty="0"/>
          </a:p>
        </p:txBody>
      </p:sp>
    </p:spTree>
    <p:extLst>
      <p:ext uri="{BB962C8B-B14F-4D97-AF65-F5344CB8AC3E}">
        <p14:creationId xmlns:p14="http://schemas.microsoft.com/office/powerpoint/2010/main" val="157062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B809FC-A9A1-461C-9D54-4D0B4C3A3D7A}"/>
              </a:ext>
            </a:extLst>
          </p:cNvPr>
          <p:cNvSpPr>
            <a:spLocks noGrp="1"/>
          </p:cNvSpPr>
          <p:nvPr>
            <p:ph type="title"/>
          </p:nvPr>
        </p:nvSpPr>
        <p:spPr/>
        <p:txBody>
          <a:bodyPr/>
          <a:lstStyle/>
          <a:p>
            <a:r>
              <a:rPr lang="zh-TW" altLang="en-US" dirty="0"/>
              <a:t>中文自然語言處理</a:t>
            </a:r>
            <a:endParaRPr lang="zh-CN" altLang="en-US" dirty="0"/>
          </a:p>
        </p:txBody>
      </p:sp>
      <p:sp>
        <p:nvSpPr>
          <p:cNvPr id="3" name="內容版面配置區 2">
            <a:extLst>
              <a:ext uri="{FF2B5EF4-FFF2-40B4-BE49-F238E27FC236}">
                <a16:creationId xmlns:a16="http://schemas.microsoft.com/office/drawing/2014/main" id="{C078908B-6FAC-4B33-8B6D-61FC07402196}"/>
              </a:ext>
            </a:extLst>
          </p:cNvPr>
          <p:cNvSpPr>
            <a:spLocks noGrp="1"/>
          </p:cNvSpPr>
          <p:nvPr>
            <p:ph idx="1"/>
          </p:nvPr>
        </p:nvSpPr>
        <p:spPr>
          <a:xfrm>
            <a:off x="677334" y="1574357"/>
            <a:ext cx="8596668" cy="4467005"/>
          </a:xfrm>
        </p:spPr>
        <p:txBody>
          <a:bodyPr>
            <a:normAutofit/>
          </a:bodyPr>
          <a:lstStyle/>
          <a:p>
            <a:r>
              <a:rPr lang="zh-TW" altLang="en-US" sz="2800" dirty="0"/>
              <a:t>所以，若要理解一篇中文文章，必須先學會斷詞，而要學會斷詞，必須先知道這是一個詞、以及這個詞的意思。</a:t>
            </a:r>
            <a:endParaRPr lang="zh-CN" altLang="en-US" sz="2800" dirty="0"/>
          </a:p>
        </p:txBody>
      </p:sp>
      <p:pic>
        <p:nvPicPr>
          <p:cNvPr id="5" name="圖片 4">
            <a:extLst>
              <a:ext uri="{FF2B5EF4-FFF2-40B4-BE49-F238E27FC236}">
                <a16:creationId xmlns:a16="http://schemas.microsoft.com/office/drawing/2014/main" id="{65ECBD31-0ED1-45C8-8F64-DCEC03B2C856}"/>
              </a:ext>
            </a:extLst>
          </p:cNvPr>
          <p:cNvPicPr>
            <a:picLocks noChangeAspect="1"/>
          </p:cNvPicPr>
          <p:nvPr/>
        </p:nvPicPr>
        <p:blipFill>
          <a:blip r:embed="rId2"/>
          <a:stretch>
            <a:fillRect/>
          </a:stretch>
        </p:blipFill>
        <p:spPr>
          <a:xfrm>
            <a:off x="677334" y="3429000"/>
            <a:ext cx="8733709" cy="2986555"/>
          </a:xfrm>
          <a:prstGeom prst="rect">
            <a:avLst/>
          </a:prstGeom>
        </p:spPr>
      </p:pic>
    </p:spTree>
    <p:extLst>
      <p:ext uri="{BB962C8B-B14F-4D97-AF65-F5344CB8AC3E}">
        <p14:creationId xmlns:p14="http://schemas.microsoft.com/office/powerpoint/2010/main" val="10840448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6D9D64-540B-4268-808A-65B76BF22E7B}"/>
              </a:ext>
            </a:extLst>
          </p:cNvPr>
          <p:cNvSpPr>
            <a:spLocks noGrp="1"/>
          </p:cNvSpPr>
          <p:nvPr>
            <p:ph type="title"/>
          </p:nvPr>
        </p:nvSpPr>
        <p:spPr/>
        <p:txBody>
          <a:bodyPr/>
          <a:lstStyle/>
          <a:p>
            <a:r>
              <a:rPr lang="zh-TW" altLang="en-US" dirty="0"/>
              <a:t>斷詞技術</a:t>
            </a:r>
            <a:endParaRPr lang="zh-CN" altLang="en-US" dirty="0"/>
          </a:p>
        </p:txBody>
      </p:sp>
      <p:sp>
        <p:nvSpPr>
          <p:cNvPr id="3" name="內容版面配置區 2">
            <a:extLst>
              <a:ext uri="{FF2B5EF4-FFF2-40B4-BE49-F238E27FC236}">
                <a16:creationId xmlns:a16="http://schemas.microsoft.com/office/drawing/2014/main" id="{6F4B3E3B-0B95-43CB-859B-BD421981F3E1}"/>
              </a:ext>
            </a:extLst>
          </p:cNvPr>
          <p:cNvSpPr>
            <a:spLocks noGrp="1"/>
          </p:cNvSpPr>
          <p:nvPr>
            <p:ph idx="1"/>
          </p:nvPr>
        </p:nvSpPr>
        <p:spPr>
          <a:xfrm>
            <a:off x="677334" y="1696918"/>
            <a:ext cx="8596668" cy="4344444"/>
          </a:xfrm>
        </p:spPr>
        <p:txBody>
          <a:bodyPr/>
          <a:lstStyle/>
          <a:p>
            <a:r>
              <a:rPr lang="zh-TW" altLang="en-US" sz="2800" dirty="0"/>
              <a:t>「</a:t>
            </a:r>
            <a:r>
              <a:rPr lang="zh-TW" altLang="en-US" sz="2800" dirty="0">
                <a:solidFill>
                  <a:srgbClr val="FF0000"/>
                </a:solidFill>
              </a:rPr>
              <a:t>斷詞</a:t>
            </a:r>
            <a:r>
              <a:rPr lang="zh-TW" altLang="en-US" sz="2800" dirty="0"/>
              <a:t>」，指的是能夠讓電腦把詞彙以「意義」為單位切割出來</a:t>
            </a:r>
            <a:endParaRPr lang="en-US" altLang="zh-TW" sz="2800" dirty="0"/>
          </a:p>
          <a:p>
            <a:endParaRPr lang="zh-CN" altLang="en-US" dirty="0"/>
          </a:p>
        </p:txBody>
      </p:sp>
      <p:pic>
        <p:nvPicPr>
          <p:cNvPr id="4" name="Picture 2" descr="「自然語言斷詞」的圖片搜尋結果">
            <a:extLst>
              <a:ext uri="{FF2B5EF4-FFF2-40B4-BE49-F238E27FC236}">
                <a16:creationId xmlns:a16="http://schemas.microsoft.com/office/drawing/2014/main" id="{47087A98-4824-40E1-874F-1D2170388DD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3584" y="3247044"/>
            <a:ext cx="7684168" cy="191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360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2078BC-16C0-41A2-82A6-E7F7E81C48E8}"/>
              </a:ext>
            </a:extLst>
          </p:cNvPr>
          <p:cNvSpPr>
            <a:spLocks noGrp="1"/>
          </p:cNvSpPr>
          <p:nvPr>
            <p:ph type="title"/>
          </p:nvPr>
        </p:nvSpPr>
        <p:spPr/>
        <p:txBody>
          <a:bodyPr/>
          <a:lstStyle/>
          <a:p>
            <a:r>
              <a:rPr lang="zh-TW" altLang="en-US" dirty="0"/>
              <a:t>常見的中文斷詞技術</a:t>
            </a:r>
            <a:r>
              <a:rPr lang="zh-CN" altLang="en-US" dirty="0"/>
              <a:t/>
            </a:r>
            <a:br>
              <a:rPr lang="zh-CN" altLang="en-US" dirty="0"/>
            </a:br>
            <a:endParaRPr lang="zh-CN" altLang="en-US" dirty="0"/>
          </a:p>
        </p:txBody>
      </p:sp>
      <p:sp>
        <p:nvSpPr>
          <p:cNvPr id="3" name="內容版面配置區 2">
            <a:extLst>
              <a:ext uri="{FF2B5EF4-FFF2-40B4-BE49-F238E27FC236}">
                <a16:creationId xmlns:a16="http://schemas.microsoft.com/office/drawing/2014/main" id="{7D1C89B4-D560-4E92-991C-4A2678D014DC}"/>
              </a:ext>
            </a:extLst>
          </p:cNvPr>
          <p:cNvSpPr>
            <a:spLocks noGrp="1"/>
          </p:cNvSpPr>
          <p:nvPr>
            <p:ph idx="1"/>
          </p:nvPr>
        </p:nvSpPr>
        <p:spPr>
          <a:xfrm>
            <a:off x="677334" y="1696453"/>
            <a:ext cx="8596668" cy="4344909"/>
          </a:xfrm>
        </p:spPr>
        <p:txBody>
          <a:bodyPr>
            <a:normAutofit/>
          </a:bodyPr>
          <a:lstStyle/>
          <a:p>
            <a:pPr>
              <a:lnSpc>
                <a:spcPct val="150000"/>
              </a:lnSpc>
            </a:pPr>
            <a:r>
              <a:rPr lang="en-US" altLang="zh-CN" sz="3200" dirty="0" err="1"/>
              <a:t>Jieba</a:t>
            </a:r>
            <a:endParaRPr lang="en-US" altLang="zh-CN" sz="3200" dirty="0"/>
          </a:p>
          <a:p>
            <a:pPr>
              <a:lnSpc>
                <a:spcPct val="150000"/>
              </a:lnSpc>
            </a:pPr>
            <a:r>
              <a:rPr lang="en-US" altLang="zh-CN" sz="3200" dirty="0"/>
              <a:t>CKIP</a:t>
            </a:r>
            <a:r>
              <a:rPr lang="en-US" altLang="zh-TW" sz="3200" dirty="0"/>
              <a:t>(</a:t>
            </a:r>
            <a:r>
              <a:rPr lang="en-US" altLang="zh-CN" sz="3200" dirty="0" err="1"/>
              <a:t>CkipTagger</a:t>
            </a:r>
            <a:r>
              <a:rPr lang="en-US" altLang="zh-TW" sz="3200" dirty="0"/>
              <a:t>)</a:t>
            </a:r>
          </a:p>
          <a:p>
            <a:pPr>
              <a:lnSpc>
                <a:spcPct val="150000"/>
              </a:lnSpc>
            </a:pPr>
            <a:r>
              <a:rPr lang="en-US" altLang="zh-CN" sz="3200" dirty="0" err="1"/>
              <a:t>HanLP</a:t>
            </a:r>
            <a:endParaRPr lang="zh-CN" altLang="en-US" sz="3200" dirty="0"/>
          </a:p>
        </p:txBody>
      </p:sp>
    </p:spTree>
    <p:extLst>
      <p:ext uri="{BB962C8B-B14F-4D97-AF65-F5344CB8AC3E}">
        <p14:creationId xmlns:p14="http://schemas.microsoft.com/office/powerpoint/2010/main" val="4319398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853F12-29E9-4AA6-9337-D210F451A36A}"/>
              </a:ext>
            </a:extLst>
          </p:cNvPr>
          <p:cNvSpPr>
            <a:spLocks noGrp="1"/>
          </p:cNvSpPr>
          <p:nvPr>
            <p:ph type="title"/>
          </p:nvPr>
        </p:nvSpPr>
        <p:spPr/>
        <p:txBody>
          <a:bodyPr/>
          <a:lstStyle/>
          <a:p>
            <a:r>
              <a:rPr lang="en-US" altLang="zh-CN" dirty="0" err="1"/>
              <a:t>Jieba</a:t>
            </a:r>
            <a:r>
              <a:rPr lang="en-US" altLang="zh-CN" dirty="0"/>
              <a:t/>
            </a:r>
            <a:br>
              <a:rPr lang="en-US" altLang="zh-CN" dirty="0"/>
            </a:br>
            <a:endParaRPr lang="zh-CN" altLang="en-US" dirty="0"/>
          </a:p>
        </p:txBody>
      </p:sp>
      <p:sp>
        <p:nvSpPr>
          <p:cNvPr id="3" name="內容版面配置區 2">
            <a:extLst>
              <a:ext uri="{FF2B5EF4-FFF2-40B4-BE49-F238E27FC236}">
                <a16:creationId xmlns:a16="http://schemas.microsoft.com/office/drawing/2014/main" id="{F14DAE39-3CDA-4AC6-9541-FFD5303440F4}"/>
              </a:ext>
            </a:extLst>
          </p:cNvPr>
          <p:cNvSpPr>
            <a:spLocks noGrp="1"/>
          </p:cNvSpPr>
          <p:nvPr>
            <p:ph idx="1"/>
          </p:nvPr>
        </p:nvSpPr>
        <p:spPr>
          <a:xfrm>
            <a:off x="677334" y="1717482"/>
            <a:ext cx="8596668" cy="4323880"/>
          </a:xfrm>
        </p:spPr>
        <p:txBody>
          <a:bodyPr>
            <a:normAutofit/>
          </a:bodyPr>
          <a:lstStyle/>
          <a:p>
            <a:r>
              <a:rPr lang="zh-TW" altLang="en-US" sz="2800" dirty="0"/>
              <a:t>是由中國開發的</a:t>
            </a:r>
            <a:r>
              <a:rPr lang="en-US" altLang="zh-TW" sz="2800" dirty="0"/>
              <a:t>Python Based </a:t>
            </a:r>
            <a:r>
              <a:rPr lang="zh-TW" altLang="en-US" sz="2800" dirty="0"/>
              <a:t>的開源中文斷詞程式，支援繁體分詞也支援自定義辭典，主要功能有</a:t>
            </a:r>
            <a:r>
              <a:rPr lang="zh-TW" altLang="en-US" sz="2800" dirty="0">
                <a:solidFill>
                  <a:srgbClr val="FF0000"/>
                </a:solidFill>
              </a:rPr>
              <a:t>分詞</a:t>
            </a:r>
            <a:r>
              <a:rPr lang="zh-TW" altLang="en-US" sz="2800" dirty="0"/>
              <a:t>、</a:t>
            </a:r>
            <a:r>
              <a:rPr lang="zh-TW" altLang="en-US" sz="2800" dirty="0">
                <a:solidFill>
                  <a:srgbClr val="FF0000"/>
                </a:solidFill>
              </a:rPr>
              <a:t>關鍵字提取</a:t>
            </a:r>
            <a:r>
              <a:rPr lang="zh-TW" altLang="en-US" sz="2800" dirty="0"/>
              <a:t>、</a:t>
            </a:r>
            <a:r>
              <a:rPr lang="zh-TW" altLang="en-US" sz="2800" dirty="0">
                <a:solidFill>
                  <a:srgbClr val="FF0000"/>
                </a:solidFill>
              </a:rPr>
              <a:t>詞性標註</a:t>
            </a:r>
            <a:r>
              <a:rPr lang="zh-TW" altLang="en-US" sz="2800" dirty="0"/>
              <a:t>等等。</a:t>
            </a:r>
            <a:endParaRPr lang="zh-CN" altLang="en-US" sz="2800" dirty="0"/>
          </a:p>
        </p:txBody>
      </p:sp>
    </p:spTree>
    <p:extLst>
      <p:ext uri="{BB962C8B-B14F-4D97-AF65-F5344CB8AC3E}">
        <p14:creationId xmlns:p14="http://schemas.microsoft.com/office/powerpoint/2010/main" val="4062375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C02C77E-42C1-435D-885E-15A6462562F7}"/>
              </a:ext>
            </a:extLst>
          </p:cNvPr>
          <p:cNvSpPr>
            <a:spLocks noGrp="1"/>
          </p:cNvSpPr>
          <p:nvPr>
            <p:ph type="title"/>
          </p:nvPr>
        </p:nvSpPr>
        <p:spPr/>
        <p:txBody>
          <a:bodyPr/>
          <a:lstStyle/>
          <a:p>
            <a:r>
              <a:rPr lang="en-US" altLang="zh-CN" dirty="0" err="1"/>
              <a:t>Jieba</a:t>
            </a:r>
            <a:r>
              <a:rPr lang="zh-TW" altLang="en-US" dirty="0"/>
              <a:t>分詞模式</a:t>
            </a:r>
            <a:endParaRPr lang="zh-CN" altLang="en-US" dirty="0"/>
          </a:p>
        </p:txBody>
      </p:sp>
      <p:sp>
        <p:nvSpPr>
          <p:cNvPr id="3" name="內容版面配置區 2">
            <a:extLst>
              <a:ext uri="{FF2B5EF4-FFF2-40B4-BE49-F238E27FC236}">
                <a16:creationId xmlns:a16="http://schemas.microsoft.com/office/drawing/2014/main" id="{C97EA584-9E77-4425-BB46-6FBDCCFA1023}"/>
              </a:ext>
            </a:extLst>
          </p:cNvPr>
          <p:cNvSpPr>
            <a:spLocks noGrp="1"/>
          </p:cNvSpPr>
          <p:nvPr>
            <p:ph idx="1"/>
          </p:nvPr>
        </p:nvSpPr>
        <p:spPr>
          <a:xfrm>
            <a:off x="677334" y="1701579"/>
            <a:ext cx="9587800" cy="4627659"/>
          </a:xfrm>
        </p:spPr>
        <p:txBody>
          <a:bodyPr>
            <a:noAutofit/>
          </a:bodyPr>
          <a:lstStyle/>
          <a:p>
            <a:r>
              <a:rPr lang="zh-TW" altLang="en-US" sz="2800" dirty="0">
                <a:solidFill>
                  <a:srgbClr val="FF0000"/>
                </a:solidFill>
              </a:rPr>
              <a:t>精確模式</a:t>
            </a:r>
            <a:r>
              <a:rPr lang="zh-TW" altLang="en-US" sz="2800" dirty="0"/>
              <a:t>，試圖將句子最精確地切開，適合文本分析；</a:t>
            </a:r>
          </a:p>
          <a:p>
            <a:r>
              <a:rPr lang="zh-TW" altLang="en-US" sz="2800" dirty="0">
                <a:solidFill>
                  <a:srgbClr val="FF0000"/>
                </a:solidFill>
              </a:rPr>
              <a:t>全模式</a:t>
            </a:r>
            <a:r>
              <a:rPr lang="zh-TW" altLang="en-US" sz="2800" dirty="0"/>
              <a:t>，把句子中所有的可以成詞的詞語都掃描出來</a:t>
            </a:r>
            <a:r>
              <a:rPr lang="en-US" altLang="zh-TW" sz="2800" dirty="0"/>
              <a:t>, </a:t>
            </a:r>
            <a:r>
              <a:rPr lang="zh-TW" altLang="en-US" sz="2800" dirty="0"/>
              <a:t>速度非常快，但是不能解決歧義；</a:t>
            </a:r>
          </a:p>
          <a:p>
            <a:r>
              <a:rPr lang="zh-TW" altLang="en-US" sz="2800" dirty="0">
                <a:solidFill>
                  <a:srgbClr val="FF0000"/>
                </a:solidFill>
              </a:rPr>
              <a:t>搜索引擎模式</a:t>
            </a:r>
            <a:r>
              <a:rPr lang="zh-TW" altLang="en-US" sz="2800" dirty="0"/>
              <a:t>，在精確模式的基礎上，對長詞再次切分，適合用於</a:t>
            </a:r>
            <a:r>
              <a:rPr lang="zh-TW" altLang="en-US" sz="2800" dirty="0">
                <a:solidFill>
                  <a:srgbClr val="FF0000"/>
                </a:solidFill>
              </a:rPr>
              <a:t>搜索引擎</a:t>
            </a:r>
            <a:r>
              <a:rPr lang="zh-TW" altLang="en-US" sz="2800" dirty="0"/>
              <a:t>分詞。</a:t>
            </a:r>
            <a:endParaRPr lang="zh-CN" altLang="en-US" sz="2800" dirty="0"/>
          </a:p>
        </p:txBody>
      </p:sp>
    </p:spTree>
    <p:extLst>
      <p:ext uri="{BB962C8B-B14F-4D97-AF65-F5344CB8AC3E}">
        <p14:creationId xmlns:p14="http://schemas.microsoft.com/office/powerpoint/2010/main" val="1936118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6A065B-8B18-4533-AFA5-882F04B43C27}"/>
              </a:ext>
            </a:extLst>
          </p:cNvPr>
          <p:cNvSpPr>
            <a:spLocks noGrp="1"/>
          </p:cNvSpPr>
          <p:nvPr>
            <p:ph type="title"/>
          </p:nvPr>
        </p:nvSpPr>
        <p:spPr/>
        <p:txBody>
          <a:bodyPr/>
          <a:lstStyle/>
          <a:p>
            <a:r>
              <a:rPr lang="en-US" altLang="zh-CN" dirty="0" err="1"/>
              <a:t>Jieba</a:t>
            </a:r>
            <a:r>
              <a:rPr lang="zh-TW" altLang="en-US" dirty="0"/>
              <a:t>分詞模式</a:t>
            </a:r>
            <a:endParaRPr lang="zh-CN" altLang="en-US" dirty="0"/>
          </a:p>
        </p:txBody>
      </p:sp>
      <p:pic>
        <p:nvPicPr>
          <p:cNvPr id="4" name="內容版面配置區 4">
            <a:extLst>
              <a:ext uri="{FF2B5EF4-FFF2-40B4-BE49-F238E27FC236}">
                <a16:creationId xmlns:a16="http://schemas.microsoft.com/office/drawing/2014/main" id="{B622778E-D9A7-474F-B67B-EEDA0C7D7FDE}"/>
              </a:ext>
            </a:extLst>
          </p:cNvPr>
          <p:cNvPicPr>
            <a:picLocks noGrp="1" noChangeAspect="1"/>
          </p:cNvPicPr>
          <p:nvPr>
            <p:ph idx="1"/>
          </p:nvPr>
        </p:nvPicPr>
        <p:blipFill>
          <a:blip r:embed="rId2"/>
          <a:stretch>
            <a:fillRect/>
          </a:stretch>
        </p:blipFill>
        <p:spPr>
          <a:xfrm>
            <a:off x="677334" y="1930400"/>
            <a:ext cx="9029073" cy="4080786"/>
          </a:xfrm>
        </p:spPr>
      </p:pic>
    </p:spTree>
    <p:extLst>
      <p:ext uri="{BB962C8B-B14F-4D97-AF65-F5344CB8AC3E}">
        <p14:creationId xmlns:p14="http://schemas.microsoft.com/office/powerpoint/2010/main" val="15893839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ECF7630-1B2A-4252-B43E-82E4EC612649}"/>
              </a:ext>
            </a:extLst>
          </p:cNvPr>
          <p:cNvSpPr>
            <a:spLocks noGrp="1"/>
          </p:cNvSpPr>
          <p:nvPr>
            <p:ph type="title"/>
          </p:nvPr>
        </p:nvSpPr>
        <p:spPr/>
        <p:txBody>
          <a:bodyPr/>
          <a:lstStyle/>
          <a:p>
            <a:r>
              <a:rPr lang="en-US" altLang="zh-CN" dirty="0" err="1"/>
              <a:t>Jieba</a:t>
            </a:r>
            <a:r>
              <a:rPr lang="zh-TW" altLang="en-US" dirty="0"/>
              <a:t>分詞模式</a:t>
            </a:r>
            <a:endParaRPr lang="zh-CN" altLang="en-US" dirty="0"/>
          </a:p>
        </p:txBody>
      </p:sp>
      <p:pic>
        <p:nvPicPr>
          <p:cNvPr id="4" name="內容版面配置區 4">
            <a:extLst>
              <a:ext uri="{FF2B5EF4-FFF2-40B4-BE49-F238E27FC236}">
                <a16:creationId xmlns:a16="http://schemas.microsoft.com/office/drawing/2014/main" id="{30703326-46DD-4C20-8175-80E0FA0DBDCC}"/>
              </a:ext>
            </a:extLst>
          </p:cNvPr>
          <p:cNvPicPr>
            <a:picLocks noGrp="1" noChangeAspect="1"/>
          </p:cNvPicPr>
          <p:nvPr>
            <p:ph idx="1"/>
          </p:nvPr>
        </p:nvPicPr>
        <p:blipFill rotWithShape="1">
          <a:blip r:embed="rId2"/>
          <a:srcRect t="25469"/>
          <a:stretch/>
        </p:blipFill>
        <p:spPr>
          <a:xfrm>
            <a:off x="0" y="2331719"/>
            <a:ext cx="12192000" cy="2206139"/>
          </a:xfrm>
        </p:spPr>
      </p:pic>
    </p:spTree>
    <p:extLst>
      <p:ext uri="{BB962C8B-B14F-4D97-AF65-F5344CB8AC3E}">
        <p14:creationId xmlns:p14="http://schemas.microsoft.com/office/powerpoint/2010/main" val="1376266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4380E72-1EC9-4B72-AF82-8986BC81A8E8}"/>
              </a:ext>
            </a:extLst>
          </p:cNvPr>
          <p:cNvSpPr>
            <a:spLocks noGrp="1"/>
          </p:cNvSpPr>
          <p:nvPr>
            <p:ph type="title"/>
          </p:nvPr>
        </p:nvSpPr>
        <p:spPr/>
        <p:txBody>
          <a:bodyPr/>
          <a:lstStyle/>
          <a:p>
            <a:r>
              <a:rPr lang="en-US" altLang="zh-CN" dirty="0" err="1"/>
              <a:t>Jieba</a:t>
            </a:r>
            <a:r>
              <a:rPr lang="zh-TW" altLang="en-US" dirty="0"/>
              <a:t>關鍵字提取</a:t>
            </a:r>
            <a:endParaRPr lang="zh-CN" altLang="en-US" dirty="0"/>
          </a:p>
        </p:txBody>
      </p:sp>
      <p:sp>
        <p:nvSpPr>
          <p:cNvPr id="3" name="內容版面配置區 2">
            <a:extLst>
              <a:ext uri="{FF2B5EF4-FFF2-40B4-BE49-F238E27FC236}">
                <a16:creationId xmlns:a16="http://schemas.microsoft.com/office/drawing/2014/main" id="{FAEBA775-0755-4B58-8A69-C3221F98AA77}"/>
              </a:ext>
            </a:extLst>
          </p:cNvPr>
          <p:cNvSpPr>
            <a:spLocks noGrp="1"/>
          </p:cNvSpPr>
          <p:nvPr>
            <p:ph idx="1"/>
          </p:nvPr>
        </p:nvSpPr>
        <p:spPr>
          <a:xfrm>
            <a:off x="677334" y="2011681"/>
            <a:ext cx="8596668" cy="4029682"/>
          </a:xfrm>
        </p:spPr>
        <p:txBody>
          <a:bodyPr>
            <a:normAutofit/>
          </a:bodyPr>
          <a:lstStyle/>
          <a:p>
            <a:pPr>
              <a:lnSpc>
                <a:spcPct val="150000"/>
              </a:lnSpc>
            </a:pPr>
            <a:r>
              <a:rPr lang="zh-TW" altLang="en-US" sz="3200" dirty="0"/>
              <a:t>基於 </a:t>
            </a:r>
            <a:r>
              <a:rPr lang="en-US" altLang="zh-TW" sz="3200" dirty="0">
                <a:solidFill>
                  <a:srgbClr val="FF0000"/>
                </a:solidFill>
              </a:rPr>
              <a:t>TF-IDF </a:t>
            </a:r>
            <a:r>
              <a:rPr lang="zh-TW" altLang="en-US" sz="3200" dirty="0">
                <a:solidFill>
                  <a:srgbClr val="FF0000"/>
                </a:solidFill>
              </a:rPr>
              <a:t>演算法</a:t>
            </a:r>
            <a:r>
              <a:rPr lang="zh-TW" altLang="en-US" sz="3200" dirty="0"/>
              <a:t>的關鍵字提取</a:t>
            </a:r>
            <a:endParaRPr lang="en-US" altLang="zh-TW" sz="3200" dirty="0"/>
          </a:p>
          <a:p>
            <a:pPr>
              <a:lnSpc>
                <a:spcPct val="150000"/>
              </a:lnSpc>
            </a:pPr>
            <a:r>
              <a:rPr lang="zh-TW" altLang="en-US" sz="3200" dirty="0"/>
              <a:t>基於 </a:t>
            </a:r>
            <a:r>
              <a:rPr lang="en-US" altLang="zh-TW" sz="3200" dirty="0" err="1">
                <a:solidFill>
                  <a:srgbClr val="FF0000"/>
                </a:solidFill>
              </a:rPr>
              <a:t>TextRank</a:t>
            </a:r>
            <a:r>
              <a:rPr lang="zh-TW" altLang="en-US" sz="3200" dirty="0">
                <a:solidFill>
                  <a:srgbClr val="FF0000"/>
                </a:solidFill>
              </a:rPr>
              <a:t> 演算法</a:t>
            </a:r>
            <a:r>
              <a:rPr lang="zh-TW" altLang="en-US" sz="3200" dirty="0"/>
              <a:t>的關鍵字提取</a:t>
            </a:r>
            <a:endParaRPr lang="en-US" altLang="zh-TW" sz="3200" dirty="0"/>
          </a:p>
          <a:p>
            <a:pPr>
              <a:lnSpc>
                <a:spcPct val="150000"/>
              </a:lnSpc>
            </a:pPr>
            <a:r>
              <a:rPr lang="zh-TW" altLang="en-US" sz="3200" dirty="0"/>
              <a:t>提取後返回</a:t>
            </a:r>
            <a:r>
              <a:rPr lang="zh-TW" altLang="en-US" sz="3200" dirty="0">
                <a:solidFill>
                  <a:srgbClr val="FF0000"/>
                </a:solidFill>
              </a:rPr>
              <a:t>權重值</a:t>
            </a:r>
            <a:endParaRPr lang="zh-CN" altLang="en-US" sz="3200" dirty="0">
              <a:solidFill>
                <a:srgbClr val="FF0000"/>
              </a:solidFill>
            </a:endParaRPr>
          </a:p>
        </p:txBody>
      </p:sp>
    </p:spTree>
    <p:extLst>
      <p:ext uri="{BB962C8B-B14F-4D97-AF65-F5344CB8AC3E}">
        <p14:creationId xmlns:p14="http://schemas.microsoft.com/office/powerpoint/2010/main" val="2065906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a:solidFill>
                  <a:schemeClr val="accent2">
                    <a:lumMod val="50000"/>
                  </a:schemeClr>
                </a:solidFill>
              </a:rPr>
              <a:t>NLP</a:t>
            </a:r>
            <a:r>
              <a:rPr lang="zh-TW" altLang="en-US" b="1" dirty="0">
                <a:solidFill>
                  <a:schemeClr val="accent2">
                    <a:lumMod val="50000"/>
                  </a:schemeClr>
                </a:solidFill>
              </a:rPr>
              <a:t>自然語言與</a:t>
            </a:r>
            <a:r>
              <a:rPr lang="en-US" altLang="zh-TW" b="1" dirty="0">
                <a:solidFill>
                  <a:schemeClr val="accent2">
                    <a:lumMod val="50000"/>
                  </a:schemeClr>
                </a:solidFill>
              </a:rPr>
              <a:t>AI</a:t>
            </a:r>
            <a:r>
              <a:rPr lang="zh-TW" altLang="en-US" b="1" dirty="0">
                <a:solidFill>
                  <a:schemeClr val="accent2">
                    <a:lumMod val="50000"/>
                  </a:schemeClr>
                </a:solidFill>
              </a:rPr>
              <a:t>人工智慧</a:t>
            </a:r>
          </a:p>
        </p:txBody>
      </p:sp>
      <p:sp>
        <p:nvSpPr>
          <p:cNvPr id="3" name="內容版面配置區 2"/>
          <p:cNvSpPr>
            <a:spLocks noGrp="1"/>
          </p:cNvSpPr>
          <p:nvPr>
            <p:ph idx="1"/>
          </p:nvPr>
        </p:nvSpPr>
        <p:spPr>
          <a:xfrm>
            <a:off x="677334" y="2160589"/>
            <a:ext cx="8596668" cy="4432716"/>
          </a:xfrm>
        </p:spPr>
        <p:txBody>
          <a:bodyPr>
            <a:normAutofit/>
          </a:bodyPr>
          <a:lstStyle/>
          <a:p>
            <a:r>
              <a:rPr lang="zh-TW" altLang="en-US" sz="3600" dirty="0" smtClean="0">
                <a:latin typeface="+mn-ea"/>
              </a:rPr>
              <a:t>自然語言斷詞方法介</a:t>
            </a:r>
            <a:r>
              <a:rPr lang="zh-TW" altLang="en-US" sz="3600" dirty="0">
                <a:latin typeface="+mn-ea"/>
              </a:rPr>
              <a:t>紹</a:t>
            </a:r>
            <a:endParaRPr lang="en-US" altLang="zh-TW" sz="3600" dirty="0">
              <a:latin typeface="+mn-ea"/>
            </a:endParaRPr>
          </a:p>
          <a:p>
            <a:r>
              <a:rPr lang="zh-TW" altLang="en-US" sz="3600" dirty="0"/>
              <a:t>自然語言文章訓練方法</a:t>
            </a:r>
            <a:r>
              <a:rPr lang="zh-TW" altLang="en-US" sz="3600" dirty="0" smtClean="0"/>
              <a:t>介紹</a:t>
            </a:r>
            <a:endParaRPr lang="en-US" altLang="zh-TW" sz="3600" dirty="0" smtClean="0"/>
          </a:p>
          <a:p>
            <a:r>
              <a:rPr lang="zh-TW" altLang="en-US" sz="3600" dirty="0" smtClean="0"/>
              <a:t>文字向量化</a:t>
            </a:r>
            <a:endParaRPr lang="en-US" altLang="zh-TW" sz="3600" dirty="0" smtClean="0"/>
          </a:p>
        </p:txBody>
      </p:sp>
    </p:spTree>
    <p:extLst>
      <p:ext uri="{BB962C8B-B14F-4D97-AF65-F5344CB8AC3E}">
        <p14:creationId xmlns:p14="http://schemas.microsoft.com/office/powerpoint/2010/main" val="2482667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FB4D52F-6586-44CE-8218-5FDA3A518638}"/>
              </a:ext>
            </a:extLst>
          </p:cNvPr>
          <p:cNvSpPr>
            <a:spLocks noGrp="1"/>
          </p:cNvSpPr>
          <p:nvPr>
            <p:ph type="title"/>
          </p:nvPr>
        </p:nvSpPr>
        <p:spPr/>
        <p:txBody>
          <a:bodyPr/>
          <a:lstStyle/>
          <a:p>
            <a:r>
              <a:rPr lang="en-US" altLang="zh-CN" dirty="0"/>
              <a:t>TF-IDF</a:t>
            </a:r>
            <a:r>
              <a:rPr lang="zh-TW" altLang="en-US" dirty="0"/>
              <a:t>演算法</a:t>
            </a:r>
            <a:endParaRPr lang="zh-CN" altLang="en-US" dirty="0"/>
          </a:p>
        </p:txBody>
      </p:sp>
      <p:sp>
        <p:nvSpPr>
          <p:cNvPr id="3" name="內容版面配置區 2">
            <a:extLst>
              <a:ext uri="{FF2B5EF4-FFF2-40B4-BE49-F238E27FC236}">
                <a16:creationId xmlns:a16="http://schemas.microsoft.com/office/drawing/2014/main" id="{BEA000E9-3840-4EAA-80AF-982E956E5DC5}"/>
              </a:ext>
            </a:extLst>
          </p:cNvPr>
          <p:cNvSpPr>
            <a:spLocks noGrp="1"/>
          </p:cNvSpPr>
          <p:nvPr>
            <p:ph idx="1"/>
          </p:nvPr>
        </p:nvSpPr>
        <p:spPr>
          <a:xfrm>
            <a:off x="677334" y="1534602"/>
            <a:ext cx="9063014" cy="4985467"/>
          </a:xfrm>
        </p:spPr>
        <p:txBody>
          <a:bodyPr>
            <a:normAutofit/>
          </a:bodyPr>
          <a:lstStyle/>
          <a:p>
            <a:r>
              <a:rPr lang="zh-TW" altLang="en-US" sz="2800" dirty="0"/>
              <a:t>是一種常用於</a:t>
            </a:r>
            <a:r>
              <a:rPr lang="zh-TW" altLang="en-US" sz="2800" dirty="0">
                <a:solidFill>
                  <a:srgbClr val="FF0000"/>
                </a:solidFill>
              </a:rPr>
              <a:t>資訊檢索</a:t>
            </a:r>
            <a:r>
              <a:rPr lang="zh-TW" altLang="en-US" sz="2800" dirty="0"/>
              <a:t>的加權技術，一種統計方法。用於評估在一個文件集中一個詞對某份文件的重要性，一個詞對文件越重要越有可能成為關鍵詞。</a:t>
            </a:r>
            <a:endParaRPr lang="en-US" altLang="zh-TW" sz="2800" dirty="0"/>
          </a:p>
          <a:p>
            <a:r>
              <a:rPr lang="en-US" altLang="zh-TW" sz="2800" dirty="0"/>
              <a:t>TF-IDF</a:t>
            </a:r>
            <a:r>
              <a:rPr lang="zh-TW" altLang="en-US" sz="2800" dirty="0"/>
              <a:t>演算法由兩部分組成：</a:t>
            </a:r>
            <a:r>
              <a:rPr lang="en-US" altLang="zh-TW" sz="2800" dirty="0"/>
              <a:t>TF</a:t>
            </a:r>
            <a:r>
              <a:rPr lang="zh-TW" altLang="en-US" sz="2800" dirty="0"/>
              <a:t>演算法以及</a:t>
            </a:r>
            <a:r>
              <a:rPr lang="en-US" altLang="zh-TW" sz="2800" dirty="0"/>
              <a:t>IDF</a:t>
            </a:r>
            <a:r>
              <a:rPr lang="zh-TW" altLang="en-US" sz="2800" dirty="0"/>
              <a:t>演算法。</a:t>
            </a:r>
            <a:r>
              <a:rPr lang="en-US" altLang="zh-TW" sz="2800" dirty="0"/>
              <a:t>TF</a:t>
            </a:r>
            <a:r>
              <a:rPr lang="zh-TW" altLang="en-US" sz="2800" dirty="0"/>
              <a:t>演算法是統計一個詞在一篇文件中出現的頻率</a:t>
            </a:r>
            <a:r>
              <a:rPr lang="en-US" altLang="zh-TW" sz="2800" dirty="0"/>
              <a:t>(</a:t>
            </a:r>
            <a:r>
              <a:rPr lang="zh-TW" altLang="en-US" sz="2800" dirty="0"/>
              <a:t>詞頻</a:t>
            </a:r>
            <a:r>
              <a:rPr lang="en-US" altLang="zh-TW" sz="2800" dirty="0"/>
              <a:t>)</a:t>
            </a:r>
            <a:r>
              <a:rPr lang="zh-TW" altLang="en-US" sz="2800" dirty="0"/>
              <a:t>。</a:t>
            </a:r>
            <a:r>
              <a:rPr lang="en-US" altLang="zh-TW" sz="2800" dirty="0"/>
              <a:t>IDF</a:t>
            </a:r>
            <a:r>
              <a:rPr lang="zh-TW" altLang="en-US" sz="2800" dirty="0"/>
              <a:t>演算法則是統計一個詞在文件集的多少個文件中出現，即是如果一個詞在越少的文件中出現，則其對文件的區分能力也越強。</a:t>
            </a:r>
            <a:endParaRPr lang="zh-CN" altLang="en-US" sz="2800" dirty="0"/>
          </a:p>
        </p:txBody>
      </p:sp>
    </p:spTree>
    <p:extLst>
      <p:ext uri="{BB962C8B-B14F-4D97-AF65-F5344CB8AC3E}">
        <p14:creationId xmlns:p14="http://schemas.microsoft.com/office/powerpoint/2010/main" val="375187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69EBF1B-E74B-4FDB-9391-C184222B63BA}"/>
              </a:ext>
            </a:extLst>
          </p:cNvPr>
          <p:cNvSpPr>
            <a:spLocks noGrp="1"/>
          </p:cNvSpPr>
          <p:nvPr>
            <p:ph type="title"/>
          </p:nvPr>
        </p:nvSpPr>
        <p:spPr/>
        <p:txBody>
          <a:bodyPr/>
          <a:lstStyle/>
          <a:p>
            <a:r>
              <a:rPr lang="en-US" altLang="zh-CN" dirty="0" err="1"/>
              <a:t>TextRank</a:t>
            </a:r>
            <a:r>
              <a:rPr lang="en-US" altLang="zh-CN" dirty="0"/>
              <a:t> </a:t>
            </a:r>
            <a:r>
              <a:rPr lang="zh-TW" altLang="en-US" dirty="0"/>
              <a:t>演算法</a:t>
            </a:r>
            <a:endParaRPr lang="zh-CN" altLang="en-US" dirty="0"/>
          </a:p>
        </p:txBody>
      </p:sp>
      <p:sp>
        <p:nvSpPr>
          <p:cNvPr id="3" name="內容版面配置區 2">
            <a:extLst>
              <a:ext uri="{FF2B5EF4-FFF2-40B4-BE49-F238E27FC236}">
                <a16:creationId xmlns:a16="http://schemas.microsoft.com/office/drawing/2014/main" id="{4D261ADD-8060-4EB3-86D9-7AB8271D7AEA}"/>
              </a:ext>
            </a:extLst>
          </p:cNvPr>
          <p:cNvSpPr>
            <a:spLocks noGrp="1"/>
          </p:cNvSpPr>
          <p:nvPr>
            <p:ph idx="1"/>
          </p:nvPr>
        </p:nvSpPr>
        <p:spPr>
          <a:xfrm>
            <a:off x="677334" y="1622067"/>
            <a:ext cx="8596668" cy="4419296"/>
          </a:xfrm>
        </p:spPr>
        <p:txBody>
          <a:bodyPr>
            <a:normAutofit/>
          </a:bodyPr>
          <a:lstStyle/>
          <a:p>
            <a:r>
              <a:rPr lang="en-US" altLang="zh-TW" sz="2800" dirty="0" err="1"/>
              <a:t>TextRank</a:t>
            </a:r>
            <a:r>
              <a:rPr lang="en-US" altLang="zh-TW" sz="2800" dirty="0"/>
              <a:t> </a:t>
            </a:r>
            <a:r>
              <a:rPr lang="zh-TW" altLang="en-US" sz="2800" dirty="0"/>
              <a:t>的前身為</a:t>
            </a:r>
            <a:r>
              <a:rPr lang="en-US" altLang="zh-TW" sz="2800" dirty="0"/>
              <a:t>Google</a:t>
            </a:r>
            <a:r>
              <a:rPr lang="zh-TW" altLang="en-US" sz="2800" dirty="0"/>
              <a:t>所開發的</a:t>
            </a:r>
            <a:r>
              <a:rPr lang="en-US" altLang="zh-TW" sz="2800" dirty="0"/>
              <a:t>PageRank</a:t>
            </a:r>
            <a:r>
              <a:rPr lang="zh-TW" altLang="en-US" sz="2800" dirty="0"/>
              <a:t>，</a:t>
            </a:r>
            <a:r>
              <a:rPr lang="en-US" altLang="zh-TW" sz="2800" dirty="0"/>
              <a:t>PageRank</a:t>
            </a:r>
            <a:r>
              <a:rPr lang="zh-TW" altLang="en-US" sz="2800" dirty="0"/>
              <a:t>的主要功用是用於衡量網站之間的重要性，透過網頁之間的連結以及各個網頁的投票計算出其重要性。</a:t>
            </a:r>
            <a:endParaRPr lang="en-US" altLang="zh-TW" sz="2800" dirty="0"/>
          </a:p>
          <a:p>
            <a:r>
              <a:rPr lang="en-US" altLang="zh-TW" sz="2800" dirty="0" err="1"/>
              <a:t>TextRank</a:t>
            </a:r>
            <a:r>
              <a:rPr lang="zh-TW" altLang="en-US" sz="2800" dirty="0"/>
              <a:t>則是透過文章中去尋找其中重要的詞或句子。</a:t>
            </a:r>
            <a:endParaRPr lang="zh-CN" altLang="en-US" sz="2800" dirty="0"/>
          </a:p>
        </p:txBody>
      </p:sp>
    </p:spTree>
    <p:extLst>
      <p:ext uri="{BB962C8B-B14F-4D97-AF65-F5344CB8AC3E}">
        <p14:creationId xmlns:p14="http://schemas.microsoft.com/office/powerpoint/2010/main" val="37004008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96F2C4-85B7-4F0C-87CD-D457B21A4B9F}"/>
              </a:ext>
            </a:extLst>
          </p:cNvPr>
          <p:cNvSpPr>
            <a:spLocks noGrp="1"/>
          </p:cNvSpPr>
          <p:nvPr>
            <p:ph type="title"/>
          </p:nvPr>
        </p:nvSpPr>
        <p:spPr/>
        <p:txBody>
          <a:bodyPr/>
          <a:lstStyle/>
          <a:p>
            <a:r>
              <a:rPr lang="zh-TW" altLang="en-US" dirty="0"/>
              <a:t>權重值</a:t>
            </a:r>
            <a:endParaRPr lang="zh-CN" altLang="en-US" dirty="0"/>
          </a:p>
        </p:txBody>
      </p:sp>
      <p:sp>
        <p:nvSpPr>
          <p:cNvPr id="3" name="內容版面配置區 2">
            <a:extLst>
              <a:ext uri="{FF2B5EF4-FFF2-40B4-BE49-F238E27FC236}">
                <a16:creationId xmlns:a16="http://schemas.microsoft.com/office/drawing/2014/main" id="{19938990-EBE8-4028-9A0F-1261895AB7AD}"/>
              </a:ext>
            </a:extLst>
          </p:cNvPr>
          <p:cNvSpPr>
            <a:spLocks noGrp="1"/>
          </p:cNvSpPr>
          <p:nvPr>
            <p:ph idx="1"/>
          </p:nvPr>
        </p:nvSpPr>
        <p:spPr>
          <a:xfrm>
            <a:off x="677334" y="1741337"/>
            <a:ext cx="8596668" cy="4300026"/>
          </a:xfrm>
        </p:spPr>
        <p:txBody>
          <a:bodyPr>
            <a:normAutofit/>
          </a:bodyPr>
          <a:lstStyle/>
          <a:p>
            <a:r>
              <a:rPr lang="zh-TW" altLang="en-US" sz="2800" b="1" dirty="0"/>
              <a:t>權重</a:t>
            </a:r>
            <a:r>
              <a:rPr lang="zh-TW" altLang="en-US" sz="2800" dirty="0"/>
              <a:t>是一個相對的概念，是針對某一指標而言。某一指標的權重是指該指標在整體評價中的</a:t>
            </a:r>
            <a:r>
              <a:rPr lang="zh-TW" altLang="en-US" sz="2800" b="1" dirty="0"/>
              <a:t>相對</a:t>
            </a:r>
            <a:r>
              <a:rPr lang="zh-TW" altLang="en-US" sz="2800" dirty="0"/>
              <a:t>重要程度。</a:t>
            </a:r>
            <a:endParaRPr lang="en-US" altLang="zh-TW" sz="2800" dirty="0"/>
          </a:p>
          <a:p>
            <a:r>
              <a:rPr lang="zh-TW" altLang="en-US" sz="2800" dirty="0"/>
              <a:t>打個比方說</a:t>
            </a:r>
            <a:r>
              <a:rPr lang="en-US" altLang="zh-TW" sz="2800" dirty="0"/>
              <a:t>, </a:t>
            </a:r>
            <a:r>
              <a:rPr lang="zh-TW" altLang="en-US" sz="2800" dirty="0"/>
              <a:t>一件事情你給它打</a:t>
            </a:r>
            <a:r>
              <a:rPr lang="en-US" altLang="zh-TW" sz="2800" dirty="0"/>
              <a:t>100</a:t>
            </a:r>
            <a:r>
              <a:rPr lang="zh-TW" altLang="en-US" sz="2800" dirty="0"/>
              <a:t>分</a:t>
            </a:r>
            <a:r>
              <a:rPr lang="en-US" altLang="zh-TW" sz="2800" dirty="0"/>
              <a:t>, </a:t>
            </a:r>
            <a:r>
              <a:rPr lang="zh-TW" altLang="en-US" sz="2800" dirty="0"/>
              <a:t>你的老闆給它打</a:t>
            </a:r>
            <a:r>
              <a:rPr lang="en-US" altLang="zh-TW" sz="2800" dirty="0"/>
              <a:t>60</a:t>
            </a:r>
            <a:r>
              <a:rPr lang="zh-TW" altLang="en-US" sz="2800" dirty="0"/>
              <a:t>分</a:t>
            </a:r>
            <a:r>
              <a:rPr lang="en-US" altLang="zh-TW" sz="2800" dirty="0"/>
              <a:t>, </a:t>
            </a:r>
            <a:r>
              <a:rPr lang="zh-TW" altLang="en-US" sz="2800" dirty="0"/>
              <a:t>如果平均則是</a:t>
            </a:r>
            <a:r>
              <a:rPr lang="en-US" altLang="zh-TW" sz="2800" dirty="0"/>
              <a:t>(100+60)/2=80</a:t>
            </a:r>
            <a:r>
              <a:rPr lang="zh-TW" altLang="en-US" sz="2800" dirty="0"/>
              <a:t>分。但因為老闆說的話分量比你重</a:t>
            </a:r>
            <a:r>
              <a:rPr lang="en-US" altLang="zh-TW" sz="2800" dirty="0"/>
              <a:t>, </a:t>
            </a:r>
            <a:r>
              <a:rPr lang="zh-TW" altLang="en-US" sz="2800" dirty="0"/>
              <a:t>假如老闆的權重是</a:t>
            </a:r>
            <a:r>
              <a:rPr lang="en-US" altLang="zh-TW" sz="2800" dirty="0"/>
              <a:t>2, </a:t>
            </a:r>
            <a:r>
              <a:rPr lang="zh-TW" altLang="en-US" sz="2800" dirty="0"/>
              <a:t>你是</a:t>
            </a:r>
            <a:r>
              <a:rPr lang="en-US" altLang="zh-TW" sz="2800" dirty="0"/>
              <a:t>1, </a:t>
            </a:r>
            <a:r>
              <a:rPr lang="zh-TW" altLang="en-US" sz="2800" dirty="0"/>
              <a:t>這時求平均值就是加權平均了</a:t>
            </a:r>
            <a:r>
              <a:rPr lang="en-US" altLang="zh-TW" sz="2800" dirty="0"/>
              <a:t>, </a:t>
            </a:r>
            <a:r>
              <a:rPr lang="zh-TW" altLang="en-US" sz="2800" dirty="0"/>
              <a:t>結果是</a:t>
            </a:r>
            <a:r>
              <a:rPr lang="en-US" altLang="zh-TW" sz="2800" dirty="0"/>
              <a:t>(100*1 + 60*2)/(1+2)=73.3</a:t>
            </a:r>
            <a:r>
              <a:rPr lang="zh-TW" altLang="en-US" sz="2800" dirty="0"/>
              <a:t>分</a:t>
            </a:r>
            <a:endParaRPr lang="zh-CN" altLang="en-US" sz="2800" dirty="0"/>
          </a:p>
        </p:txBody>
      </p:sp>
    </p:spTree>
    <p:extLst>
      <p:ext uri="{BB962C8B-B14F-4D97-AF65-F5344CB8AC3E}">
        <p14:creationId xmlns:p14="http://schemas.microsoft.com/office/powerpoint/2010/main" val="30626103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549EA1-A9FD-4834-B435-3678D184F7C7}"/>
              </a:ext>
            </a:extLst>
          </p:cNvPr>
          <p:cNvSpPr>
            <a:spLocks noGrp="1"/>
          </p:cNvSpPr>
          <p:nvPr>
            <p:ph type="title"/>
          </p:nvPr>
        </p:nvSpPr>
        <p:spPr/>
        <p:txBody>
          <a:bodyPr/>
          <a:lstStyle/>
          <a:p>
            <a:r>
              <a:rPr lang="en-US" altLang="zh-CN" dirty="0" err="1"/>
              <a:t>Jieba</a:t>
            </a:r>
            <a:r>
              <a:rPr lang="zh-TW" altLang="en-US" dirty="0"/>
              <a:t>關鍵字提取</a:t>
            </a:r>
            <a:endParaRPr lang="zh-CN" altLang="en-US" dirty="0"/>
          </a:p>
        </p:txBody>
      </p:sp>
      <p:pic>
        <p:nvPicPr>
          <p:cNvPr id="5" name="內容版面配置區 4">
            <a:extLst>
              <a:ext uri="{FF2B5EF4-FFF2-40B4-BE49-F238E27FC236}">
                <a16:creationId xmlns:a16="http://schemas.microsoft.com/office/drawing/2014/main" id="{458135BD-86E6-434B-8158-F24BC1E018ED}"/>
              </a:ext>
            </a:extLst>
          </p:cNvPr>
          <p:cNvPicPr>
            <a:picLocks noGrp="1" noChangeAspect="1"/>
          </p:cNvPicPr>
          <p:nvPr>
            <p:ph idx="1"/>
          </p:nvPr>
        </p:nvPicPr>
        <p:blipFill>
          <a:blip r:embed="rId2"/>
          <a:stretch>
            <a:fillRect/>
          </a:stretch>
        </p:blipFill>
        <p:spPr>
          <a:xfrm>
            <a:off x="677334" y="1697648"/>
            <a:ext cx="10038292" cy="4345343"/>
          </a:xfrm>
        </p:spPr>
      </p:pic>
    </p:spTree>
    <p:extLst>
      <p:ext uri="{BB962C8B-B14F-4D97-AF65-F5344CB8AC3E}">
        <p14:creationId xmlns:p14="http://schemas.microsoft.com/office/powerpoint/2010/main" val="163698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60D8996-0B8F-4393-A0E9-3F82926D3B2E}"/>
              </a:ext>
            </a:extLst>
          </p:cNvPr>
          <p:cNvSpPr>
            <a:spLocks noGrp="1"/>
          </p:cNvSpPr>
          <p:nvPr>
            <p:ph type="title"/>
          </p:nvPr>
        </p:nvSpPr>
        <p:spPr/>
        <p:txBody>
          <a:bodyPr/>
          <a:lstStyle/>
          <a:p>
            <a:r>
              <a:rPr lang="en-US" altLang="zh-CN" dirty="0" err="1"/>
              <a:t>Jieba</a:t>
            </a:r>
            <a:r>
              <a:rPr lang="zh-TW" altLang="en-US" dirty="0"/>
              <a:t>關鍵字提取</a:t>
            </a:r>
            <a:endParaRPr lang="zh-CN" altLang="en-US" dirty="0"/>
          </a:p>
        </p:txBody>
      </p:sp>
      <p:pic>
        <p:nvPicPr>
          <p:cNvPr id="4" name="內容版面配置區 4">
            <a:extLst>
              <a:ext uri="{FF2B5EF4-FFF2-40B4-BE49-F238E27FC236}">
                <a16:creationId xmlns:a16="http://schemas.microsoft.com/office/drawing/2014/main" id="{5F91A628-7686-4987-9CA3-A35744E8253E}"/>
              </a:ext>
            </a:extLst>
          </p:cNvPr>
          <p:cNvPicPr>
            <a:picLocks noGrp="1" noChangeAspect="1"/>
          </p:cNvPicPr>
          <p:nvPr>
            <p:ph idx="1"/>
          </p:nvPr>
        </p:nvPicPr>
        <p:blipFill>
          <a:blip r:embed="rId2"/>
          <a:stretch>
            <a:fillRect/>
          </a:stretch>
        </p:blipFill>
        <p:spPr>
          <a:xfrm>
            <a:off x="1867828" y="1270000"/>
            <a:ext cx="6215679" cy="5039740"/>
          </a:xfrm>
        </p:spPr>
      </p:pic>
    </p:spTree>
    <p:extLst>
      <p:ext uri="{BB962C8B-B14F-4D97-AF65-F5344CB8AC3E}">
        <p14:creationId xmlns:p14="http://schemas.microsoft.com/office/powerpoint/2010/main" val="1397145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FF458C-43D8-4994-A76E-7BECC7E63FDD}"/>
              </a:ext>
            </a:extLst>
          </p:cNvPr>
          <p:cNvSpPr>
            <a:spLocks noGrp="1"/>
          </p:cNvSpPr>
          <p:nvPr>
            <p:ph type="title"/>
          </p:nvPr>
        </p:nvSpPr>
        <p:spPr/>
        <p:txBody>
          <a:bodyPr/>
          <a:lstStyle/>
          <a:p>
            <a:r>
              <a:rPr lang="en-US" altLang="zh-CN" dirty="0" err="1"/>
              <a:t>Jieba</a:t>
            </a:r>
            <a:r>
              <a:rPr lang="zh-TW" altLang="en-US" dirty="0"/>
              <a:t>關鍵字提取</a:t>
            </a:r>
            <a:endParaRPr lang="zh-CN" altLang="en-US" dirty="0"/>
          </a:p>
        </p:txBody>
      </p:sp>
      <p:pic>
        <p:nvPicPr>
          <p:cNvPr id="8" name="內容版面配置區 7">
            <a:extLst>
              <a:ext uri="{FF2B5EF4-FFF2-40B4-BE49-F238E27FC236}">
                <a16:creationId xmlns:a16="http://schemas.microsoft.com/office/drawing/2014/main" id="{1AF6FC03-F2F5-4A5C-B621-AB4EFF2F4469}"/>
              </a:ext>
            </a:extLst>
          </p:cNvPr>
          <p:cNvPicPr>
            <a:picLocks noGrp="1" noChangeAspect="1"/>
          </p:cNvPicPr>
          <p:nvPr>
            <p:ph idx="1"/>
          </p:nvPr>
        </p:nvPicPr>
        <p:blipFill>
          <a:blip r:embed="rId2"/>
          <a:stretch>
            <a:fillRect/>
          </a:stretch>
        </p:blipFill>
        <p:spPr>
          <a:xfrm>
            <a:off x="3365464" y="2160588"/>
            <a:ext cx="3221109" cy="3881437"/>
          </a:xfrm>
        </p:spPr>
      </p:pic>
    </p:spTree>
    <p:extLst>
      <p:ext uri="{BB962C8B-B14F-4D97-AF65-F5344CB8AC3E}">
        <p14:creationId xmlns:p14="http://schemas.microsoft.com/office/powerpoint/2010/main" val="27085448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FFD67D-2F4B-4E0C-B9A2-51C77C548149}"/>
              </a:ext>
            </a:extLst>
          </p:cNvPr>
          <p:cNvSpPr>
            <a:spLocks noGrp="1"/>
          </p:cNvSpPr>
          <p:nvPr>
            <p:ph type="title"/>
          </p:nvPr>
        </p:nvSpPr>
        <p:spPr/>
        <p:txBody>
          <a:bodyPr/>
          <a:lstStyle/>
          <a:p>
            <a:r>
              <a:rPr lang="en-US" altLang="zh-CN" dirty="0" err="1"/>
              <a:t>Jieba</a:t>
            </a:r>
            <a:r>
              <a:rPr lang="zh-TW" altLang="en-US" dirty="0"/>
              <a:t>詞性標註</a:t>
            </a:r>
            <a:endParaRPr lang="zh-CN" altLang="en-US" dirty="0"/>
          </a:p>
        </p:txBody>
      </p:sp>
      <p:pic>
        <p:nvPicPr>
          <p:cNvPr id="5" name="內容版面配置區 4">
            <a:extLst>
              <a:ext uri="{FF2B5EF4-FFF2-40B4-BE49-F238E27FC236}">
                <a16:creationId xmlns:a16="http://schemas.microsoft.com/office/drawing/2014/main" id="{2AB91731-8CD9-4DB9-948B-0B608EA1FDFA}"/>
              </a:ext>
            </a:extLst>
          </p:cNvPr>
          <p:cNvPicPr>
            <a:picLocks noGrp="1" noChangeAspect="1"/>
          </p:cNvPicPr>
          <p:nvPr>
            <p:ph idx="1"/>
          </p:nvPr>
        </p:nvPicPr>
        <p:blipFill>
          <a:blip r:embed="rId2"/>
          <a:stretch>
            <a:fillRect/>
          </a:stretch>
        </p:blipFill>
        <p:spPr>
          <a:xfrm>
            <a:off x="2266335" y="1670351"/>
            <a:ext cx="5418666" cy="2174156"/>
          </a:xfrm>
        </p:spPr>
      </p:pic>
      <p:pic>
        <p:nvPicPr>
          <p:cNvPr id="7" name="圖片 6">
            <a:extLst>
              <a:ext uri="{FF2B5EF4-FFF2-40B4-BE49-F238E27FC236}">
                <a16:creationId xmlns:a16="http://schemas.microsoft.com/office/drawing/2014/main" id="{961B3616-4655-4F46-B66A-7B787F401DC8}"/>
              </a:ext>
            </a:extLst>
          </p:cNvPr>
          <p:cNvPicPr>
            <a:picLocks noChangeAspect="1"/>
          </p:cNvPicPr>
          <p:nvPr/>
        </p:nvPicPr>
        <p:blipFill>
          <a:blip r:embed="rId3"/>
          <a:stretch>
            <a:fillRect/>
          </a:stretch>
        </p:blipFill>
        <p:spPr>
          <a:xfrm>
            <a:off x="2265376" y="3950292"/>
            <a:ext cx="5419625" cy="1954618"/>
          </a:xfrm>
          <a:prstGeom prst="rect">
            <a:avLst/>
          </a:prstGeom>
        </p:spPr>
      </p:pic>
    </p:spTree>
    <p:extLst>
      <p:ext uri="{BB962C8B-B14F-4D97-AF65-F5344CB8AC3E}">
        <p14:creationId xmlns:p14="http://schemas.microsoft.com/office/powerpoint/2010/main" val="12266371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92BDA18-D7D2-4781-B226-12ECAE65D58A}"/>
              </a:ext>
            </a:extLst>
          </p:cNvPr>
          <p:cNvSpPr>
            <a:spLocks noGrp="1"/>
          </p:cNvSpPr>
          <p:nvPr>
            <p:ph type="title"/>
          </p:nvPr>
        </p:nvSpPr>
        <p:spPr/>
        <p:txBody>
          <a:bodyPr/>
          <a:lstStyle/>
          <a:p>
            <a:r>
              <a:rPr lang="en-US" altLang="zh-CN" dirty="0"/>
              <a:t>CKIP</a:t>
            </a:r>
            <a:r>
              <a:rPr lang="en-US" altLang="zh-TW" dirty="0"/>
              <a:t>(</a:t>
            </a:r>
            <a:r>
              <a:rPr lang="en-US" altLang="zh-CN" dirty="0" err="1"/>
              <a:t>CkipTagger</a:t>
            </a:r>
            <a:r>
              <a:rPr lang="en-US" altLang="zh-TW" dirty="0"/>
              <a:t>)</a:t>
            </a:r>
            <a:endParaRPr lang="zh-CN" altLang="en-US" dirty="0"/>
          </a:p>
        </p:txBody>
      </p:sp>
      <p:sp>
        <p:nvSpPr>
          <p:cNvPr id="3" name="內容版面配置區 2">
            <a:extLst>
              <a:ext uri="{FF2B5EF4-FFF2-40B4-BE49-F238E27FC236}">
                <a16:creationId xmlns:a16="http://schemas.microsoft.com/office/drawing/2014/main" id="{58E57779-E9DF-4E41-A214-632E81606866}"/>
              </a:ext>
            </a:extLst>
          </p:cNvPr>
          <p:cNvSpPr>
            <a:spLocks noGrp="1"/>
          </p:cNvSpPr>
          <p:nvPr>
            <p:ph idx="1"/>
          </p:nvPr>
        </p:nvSpPr>
        <p:spPr>
          <a:xfrm>
            <a:off x="677334" y="1534603"/>
            <a:ext cx="8596668" cy="4506760"/>
          </a:xfrm>
        </p:spPr>
        <p:txBody>
          <a:bodyPr>
            <a:normAutofit/>
          </a:bodyPr>
          <a:lstStyle/>
          <a:p>
            <a:r>
              <a:rPr lang="zh-TW" altLang="en-US" sz="2800" dirty="0"/>
              <a:t>中研院近日正式開源釋出了自行研發多年的中文斷詞程式，提供給在臺灣從事中文自然語言處理研究的學術圈或開發者來使用，目前已放上</a:t>
            </a:r>
            <a:r>
              <a:rPr lang="en-US" altLang="zh-TW" sz="2800" dirty="0"/>
              <a:t>GitHub</a:t>
            </a:r>
            <a:r>
              <a:rPr lang="zh-TW" altLang="en-US" sz="2800" dirty="0"/>
              <a:t>平臺。</a:t>
            </a:r>
            <a:endParaRPr lang="en-US" altLang="zh-TW" sz="2800" dirty="0"/>
          </a:p>
          <a:p>
            <a:r>
              <a:rPr lang="en-US" altLang="zh-CN" sz="2800" dirty="0">
                <a:hlinkClick r:id="rId2"/>
              </a:rPr>
              <a:t>https://www.ithome.com.tw/news/132838</a:t>
            </a:r>
            <a:endParaRPr lang="zh-CN" altLang="en-US" sz="2800" dirty="0"/>
          </a:p>
        </p:txBody>
      </p:sp>
    </p:spTree>
    <p:extLst>
      <p:ext uri="{BB962C8B-B14F-4D97-AF65-F5344CB8AC3E}">
        <p14:creationId xmlns:p14="http://schemas.microsoft.com/office/powerpoint/2010/main" val="2977625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FBAD66-80EB-4BF6-A1F7-D50A3DA7FD16}"/>
              </a:ext>
            </a:extLst>
          </p:cNvPr>
          <p:cNvSpPr>
            <a:spLocks noGrp="1"/>
          </p:cNvSpPr>
          <p:nvPr>
            <p:ph type="title"/>
          </p:nvPr>
        </p:nvSpPr>
        <p:spPr>
          <a:xfrm>
            <a:off x="677333" y="609600"/>
            <a:ext cx="8681351" cy="1320800"/>
          </a:xfrm>
        </p:spPr>
        <p:txBody>
          <a:bodyPr/>
          <a:lstStyle/>
          <a:p>
            <a:r>
              <a:rPr lang="en-US" altLang="zh-CN" dirty="0"/>
              <a:t>CKIP</a:t>
            </a:r>
            <a:r>
              <a:rPr lang="en-US" altLang="zh-TW" dirty="0"/>
              <a:t>(</a:t>
            </a:r>
            <a:r>
              <a:rPr lang="en-US" altLang="zh-CN" dirty="0" err="1"/>
              <a:t>CkipTagger</a:t>
            </a:r>
            <a:r>
              <a:rPr lang="en-US" altLang="zh-TW" dirty="0"/>
              <a:t>) vs CKIP(classic) vs </a:t>
            </a:r>
            <a:r>
              <a:rPr lang="en-US" altLang="zh-TW" dirty="0" err="1"/>
              <a:t>jieba</a:t>
            </a:r>
            <a:endParaRPr lang="zh-CN" altLang="en-US" dirty="0"/>
          </a:p>
        </p:txBody>
      </p:sp>
      <p:pic>
        <p:nvPicPr>
          <p:cNvPr id="5" name="內容版面配置區 4">
            <a:extLst>
              <a:ext uri="{FF2B5EF4-FFF2-40B4-BE49-F238E27FC236}">
                <a16:creationId xmlns:a16="http://schemas.microsoft.com/office/drawing/2014/main" id="{BC015A13-71E6-4EB5-8DEA-B36C9BD748B2}"/>
              </a:ext>
            </a:extLst>
          </p:cNvPr>
          <p:cNvPicPr>
            <a:picLocks noGrp="1" noChangeAspect="1"/>
          </p:cNvPicPr>
          <p:nvPr>
            <p:ph idx="1"/>
          </p:nvPr>
        </p:nvPicPr>
        <p:blipFill>
          <a:blip r:embed="rId2"/>
          <a:stretch>
            <a:fillRect/>
          </a:stretch>
        </p:blipFill>
        <p:spPr>
          <a:xfrm>
            <a:off x="438795" y="2071316"/>
            <a:ext cx="9309815" cy="2856285"/>
          </a:xfrm>
        </p:spPr>
      </p:pic>
    </p:spTree>
    <p:extLst>
      <p:ext uri="{BB962C8B-B14F-4D97-AF65-F5344CB8AC3E}">
        <p14:creationId xmlns:p14="http://schemas.microsoft.com/office/powerpoint/2010/main" val="1470034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B8096-ECD2-4997-B2CF-404AA6AA1E35}"/>
              </a:ext>
            </a:extLst>
          </p:cNvPr>
          <p:cNvSpPr>
            <a:spLocks noGrp="1"/>
          </p:cNvSpPr>
          <p:nvPr>
            <p:ph type="title"/>
          </p:nvPr>
        </p:nvSpPr>
        <p:spPr/>
        <p:txBody>
          <a:bodyPr/>
          <a:lstStyle/>
          <a:p>
            <a:r>
              <a:rPr lang="en-US" altLang="zh-CN" dirty="0"/>
              <a:t>CKIP</a:t>
            </a:r>
            <a:r>
              <a:rPr lang="en-US" altLang="zh-TW" dirty="0"/>
              <a:t>(</a:t>
            </a:r>
            <a:r>
              <a:rPr lang="en-US" altLang="zh-CN" dirty="0" err="1"/>
              <a:t>CkipTagger</a:t>
            </a:r>
            <a:r>
              <a:rPr lang="en-US" altLang="zh-TW" dirty="0"/>
              <a:t>)</a:t>
            </a:r>
            <a:r>
              <a:rPr lang="zh-TW" altLang="en-US" dirty="0"/>
              <a:t>功能</a:t>
            </a:r>
            <a:endParaRPr lang="zh-CN" altLang="en-US" dirty="0"/>
          </a:p>
        </p:txBody>
      </p:sp>
      <p:sp>
        <p:nvSpPr>
          <p:cNvPr id="3" name="內容版面配置區 2">
            <a:extLst>
              <a:ext uri="{FF2B5EF4-FFF2-40B4-BE49-F238E27FC236}">
                <a16:creationId xmlns:a16="http://schemas.microsoft.com/office/drawing/2014/main" id="{91048C74-6759-4DF0-A338-90DEEEC2273C}"/>
              </a:ext>
            </a:extLst>
          </p:cNvPr>
          <p:cNvSpPr>
            <a:spLocks noGrp="1"/>
          </p:cNvSpPr>
          <p:nvPr>
            <p:ph idx="1"/>
          </p:nvPr>
        </p:nvSpPr>
        <p:spPr>
          <a:xfrm>
            <a:off x="677334" y="1852655"/>
            <a:ext cx="8596668" cy="4188708"/>
          </a:xfrm>
        </p:spPr>
        <p:txBody>
          <a:bodyPr/>
          <a:lstStyle/>
          <a:p>
            <a:pPr>
              <a:lnSpc>
                <a:spcPct val="150000"/>
              </a:lnSpc>
            </a:pPr>
            <a:r>
              <a:rPr lang="en-US" altLang="zh-TW" sz="3200" dirty="0"/>
              <a:t>(WS) </a:t>
            </a:r>
            <a:r>
              <a:rPr lang="zh-TW" altLang="en-US" sz="3200" dirty="0"/>
              <a:t>斷詞</a:t>
            </a:r>
          </a:p>
          <a:p>
            <a:pPr>
              <a:lnSpc>
                <a:spcPct val="150000"/>
              </a:lnSpc>
            </a:pPr>
            <a:r>
              <a:rPr lang="en-US" altLang="zh-TW" sz="3200" dirty="0"/>
              <a:t>(POS) </a:t>
            </a:r>
            <a:r>
              <a:rPr lang="zh-TW" altLang="en-US" sz="3200" dirty="0"/>
              <a:t>詞性標注</a:t>
            </a:r>
          </a:p>
          <a:p>
            <a:pPr>
              <a:lnSpc>
                <a:spcPct val="150000"/>
              </a:lnSpc>
            </a:pPr>
            <a:r>
              <a:rPr lang="en-US" altLang="zh-TW" sz="3200" dirty="0"/>
              <a:t>(NER) </a:t>
            </a:r>
            <a:r>
              <a:rPr lang="zh-TW" altLang="en-US" sz="3200" dirty="0"/>
              <a:t>實體辨識</a:t>
            </a:r>
          </a:p>
          <a:p>
            <a:endParaRPr lang="zh-CN" altLang="en-US" dirty="0"/>
          </a:p>
        </p:txBody>
      </p:sp>
    </p:spTree>
    <p:extLst>
      <p:ext uri="{BB962C8B-B14F-4D97-AF65-F5344CB8AC3E}">
        <p14:creationId xmlns:p14="http://schemas.microsoft.com/office/powerpoint/2010/main" val="547962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4C09C3-C97C-4289-B505-6AADBEE0CA79}"/>
              </a:ext>
            </a:extLst>
          </p:cNvPr>
          <p:cNvSpPr>
            <a:spLocks noGrp="1"/>
          </p:cNvSpPr>
          <p:nvPr>
            <p:ph type="title"/>
          </p:nvPr>
        </p:nvSpPr>
        <p:spPr>
          <a:xfrm>
            <a:off x="677334" y="609600"/>
            <a:ext cx="8596668" cy="766354"/>
          </a:xfrm>
        </p:spPr>
        <p:txBody>
          <a:bodyPr>
            <a:normAutofit/>
          </a:bodyPr>
          <a:lstStyle/>
          <a:p>
            <a:pPr algn="ctr"/>
            <a:r>
              <a:rPr lang="zh-TW" altLang="en-US" b="1" dirty="0">
                <a:latin typeface="+mn-ea"/>
              </a:rPr>
              <a:t>自然語言斷詞方法介紹</a:t>
            </a:r>
            <a:endParaRPr lang="en-US" altLang="zh-TW" b="1" dirty="0">
              <a:latin typeface="+mn-ea"/>
            </a:endParaRPr>
          </a:p>
        </p:txBody>
      </p:sp>
      <p:sp>
        <p:nvSpPr>
          <p:cNvPr id="3" name="內容版面配置區 2">
            <a:extLst>
              <a:ext uri="{FF2B5EF4-FFF2-40B4-BE49-F238E27FC236}">
                <a16:creationId xmlns:a16="http://schemas.microsoft.com/office/drawing/2014/main" id="{964A1F7B-94B2-4C52-AE57-BE33B29D0E42}"/>
              </a:ext>
            </a:extLst>
          </p:cNvPr>
          <p:cNvSpPr>
            <a:spLocks noGrp="1"/>
          </p:cNvSpPr>
          <p:nvPr>
            <p:ph idx="1"/>
          </p:nvPr>
        </p:nvSpPr>
        <p:spPr>
          <a:xfrm>
            <a:off x="677334" y="1558835"/>
            <a:ext cx="8596668" cy="4482528"/>
          </a:xfrm>
        </p:spPr>
        <p:txBody>
          <a:bodyPr/>
          <a:lstStyle/>
          <a:p>
            <a:r>
              <a:rPr lang="zh-TW" altLang="en-US" sz="3200" dirty="0"/>
              <a:t>自然語言處理</a:t>
            </a:r>
            <a:endParaRPr lang="en-US" altLang="zh-TW" sz="3200" dirty="0"/>
          </a:p>
          <a:p>
            <a:r>
              <a:rPr lang="zh-TW" altLang="en-US" sz="3200" dirty="0"/>
              <a:t>斷詞技術</a:t>
            </a:r>
            <a:endParaRPr lang="en-US" altLang="zh-TW" sz="3200" dirty="0"/>
          </a:p>
          <a:p>
            <a:r>
              <a:rPr lang="zh-TW" altLang="en-US" sz="3200" dirty="0"/>
              <a:t>常見的中文斷詞技術</a:t>
            </a:r>
            <a:endParaRPr lang="en-US" altLang="zh-TW" sz="3200" dirty="0"/>
          </a:p>
          <a:p>
            <a:r>
              <a:rPr lang="zh-TW" altLang="en-US" sz="3200" dirty="0"/>
              <a:t>斷詞技術的挑戰</a:t>
            </a:r>
          </a:p>
          <a:p>
            <a:endParaRPr lang="zh-CN" altLang="en-US" sz="3600" dirty="0"/>
          </a:p>
          <a:p>
            <a:endParaRPr lang="zh-CN" altLang="en-US" dirty="0"/>
          </a:p>
        </p:txBody>
      </p:sp>
    </p:spTree>
    <p:extLst>
      <p:ext uri="{BB962C8B-B14F-4D97-AF65-F5344CB8AC3E}">
        <p14:creationId xmlns:p14="http://schemas.microsoft.com/office/powerpoint/2010/main" val="21190701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65D38FF-AE05-4ED5-95CD-7FEECBB17C07}"/>
              </a:ext>
            </a:extLst>
          </p:cNvPr>
          <p:cNvSpPr>
            <a:spLocks noGrp="1"/>
          </p:cNvSpPr>
          <p:nvPr>
            <p:ph type="title"/>
          </p:nvPr>
        </p:nvSpPr>
        <p:spPr/>
        <p:txBody>
          <a:bodyPr/>
          <a:lstStyle/>
          <a:p>
            <a:r>
              <a:rPr lang="en-US" altLang="zh-CN" dirty="0"/>
              <a:t>CKIP</a:t>
            </a:r>
            <a:r>
              <a:rPr lang="en-US" altLang="zh-TW" dirty="0"/>
              <a:t>(</a:t>
            </a:r>
            <a:r>
              <a:rPr lang="en-US" altLang="zh-CN" dirty="0" err="1"/>
              <a:t>CkipTagger</a:t>
            </a:r>
            <a:r>
              <a:rPr lang="en-US" altLang="zh-TW" dirty="0"/>
              <a:t>)</a:t>
            </a:r>
            <a:r>
              <a:rPr lang="zh-TW" altLang="en-US" dirty="0"/>
              <a:t>特色</a:t>
            </a:r>
            <a:endParaRPr lang="zh-CN" altLang="en-US" dirty="0"/>
          </a:p>
        </p:txBody>
      </p:sp>
      <p:sp>
        <p:nvSpPr>
          <p:cNvPr id="3" name="內容版面配置區 2">
            <a:extLst>
              <a:ext uri="{FF2B5EF4-FFF2-40B4-BE49-F238E27FC236}">
                <a16:creationId xmlns:a16="http://schemas.microsoft.com/office/drawing/2014/main" id="{3E0A960E-7CBA-48D3-AD98-25798F8C2805}"/>
              </a:ext>
            </a:extLst>
          </p:cNvPr>
          <p:cNvSpPr>
            <a:spLocks noGrp="1"/>
          </p:cNvSpPr>
          <p:nvPr>
            <p:ph idx="1"/>
          </p:nvPr>
        </p:nvSpPr>
        <p:spPr>
          <a:xfrm>
            <a:off x="677334" y="1765191"/>
            <a:ext cx="8596668" cy="4276172"/>
          </a:xfrm>
        </p:spPr>
        <p:txBody>
          <a:bodyPr/>
          <a:lstStyle/>
          <a:p>
            <a:pPr>
              <a:lnSpc>
                <a:spcPct val="150000"/>
              </a:lnSpc>
            </a:pPr>
            <a:r>
              <a:rPr lang="zh-TW" altLang="en-US" sz="3200" dirty="0"/>
              <a:t>斷詞表現增進</a:t>
            </a:r>
          </a:p>
          <a:p>
            <a:pPr>
              <a:lnSpc>
                <a:spcPct val="150000"/>
              </a:lnSpc>
            </a:pPr>
            <a:r>
              <a:rPr lang="zh-TW" altLang="en-US" sz="3200" dirty="0"/>
              <a:t>不會自動 增</a:t>
            </a:r>
            <a:r>
              <a:rPr lang="en-US" altLang="zh-TW" sz="3200" dirty="0"/>
              <a:t>/</a:t>
            </a:r>
            <a:r>
              <a:rPr lang="zh-TW" altLang="en-US" sz="3200" dirty="0"/>
              <a:t>刪</a:t>
            </a:r>
            <a:r>
              <a:rPr lang="en-US" altLang="zh-TW" sz="3200" dirty="0"/>
              <a:t>/</a:t>
            </a:r>
            <a:r>
              <a:rPr lang="zh-TW" altLang="en-US" sz="3200" dirty="0"/>
              <a:t>改 字</a:t>
            </a:r>
          </a:p>
          <a:p>
            <a:pPr>
              <a:lnSpc>
                <a:spcPct val="150000"/>
              </a:lnSpc>
            </a:pPr>
            <a:r>
              <a:rPr lang="zh-TW" altLang="en-US" sz="3200" dirty="0"/>
              <a:t>支援不限長度的句子</a:t>
            </a:r>
          </a:p>
          <a:p>
            <a:pPr>
              <a:lnSpc>
                <a:spcPct val="150000"/>
              </a:lnSpc>
            </a:pPr>
            <a:r>
              <a:rPr lang="zh-TW" altLang="en-US" sz="3200" dirty="0"/>
              <a:t>支援使用者自訂 參考</a:t>
            </a:r>
            <a:r>
              <a:rPr lang="en-US" altLang="zh-TW" sz="3200" dirty="0"/>
              <a:t>/</a:t>
            </a:r>
            <a:r>
              <a:rPr lang="zh-TW" altLang="en-US" sz="3200" dirty="0"/>
              <a:t>強制 詞典</a:t>
            </a:r>
          </a:p>
          <a:p>
            <a:endParaRPr lang="zh-CN" altLang="en-US" dirty="0"/>
          </a:p>
        </p:txBody>
      </p:sp>
    </p:spTree>
    <p:extLst>
      <p:ext uri="{BB962C8B-B14F-4D97-AF65-F5344CB8AC3E}">
        <p14:creationId xmlns:p14="http://schemas.microsoft.com/office/powerpoint/2010/main" val="2287424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F10AF5-5DFD-4C6F-9B5E-C352E9FCCFE8}"/>
              </a:ext>
            </a:extLst>
          </p:cNvPr>
          <p:cNvSpPr>
            <a:spLocks noGrp="1"/>
          </p:cNvSpPr>
          <p:nvPr>
            <p:ph type="title"/>
          </p:nvPr>
        </p:nvSpPr>
        <p:spPr/>
        <p:txBody>
          <a:bodyPr/>
          <a:lstStyle/>
          <a:p>
            <a:r>
              <a:rPr lang="en-US" altLang="zh-CN" dirty="0"/>
              <a:t>CKIP</a:t>
            </a:r>
            <a:r>
              <a:rPr lang="en-US" altLang="zh-TW" dirty="0"/>
              <a:t>(</a:t>
            </a:r>
            <a:r>
              <a:rPr lang="en-US" altLang="zh-CN" dirty="0" err="1"/>
              <a:t>CkipTagger</a:t>
            </a:r>
            <a:r>
              <a:rPr lang="en-US" altLang="zh-TW" dirty="0"/>
              <a:t>)</a:t>
            </a:r>
            <a:endParaRPr lang="zh-CN" altLang="en-US" dirty="0"/>
          </a:p>
        </p:txBody>
      </p:sp>
      <p:sp>
        <p:nvSpPr>
          <p:cNvPr id="3" name="內容版面配置區 2">
            <a:extLst>
              <a:ext uri="{FF2B5EF4-FFF2-40B4-BE49-F238E27FC236}">
                <a16:creationId xmlns:a16="http://schemas.microsoft.com/office/drawing/2014/main" id="{DFB255AA-7A12-4F19-9A3C-61C374ED690C}"/>
              </a:ext>
            </a:extLst>
          </p:cNvPr>
          <p:cNvSpPr>
            <a:spLocks noGrp="1"/>
          </p:cNvSpPr>
          <p:nvPr>
            <p:ph idx="1"/>
          </p:nvPr>
        </p:nvSpPr>
        <p:spPr>
          <a:xfrm>
            <a:off x="677334" y="1709531"/>
            <a:ext cx="8596668" cy="4331832"/>
          </a:xfrm>
        </p:spPr>
        <p:txBody>
          <a:bodyPr>
            <a:normAutofit/>
          </a:bodyPr>
          <a:lstStyle/>
          <a:p>
            <a:r>
              <a:rPr lang="en-US" altLang="zh-CN" sz="3600" dirty="0">
                <a:hlinkClick r:id="rId2"/>
              </a:rPr>
              <a:t>https://ckip.iis.sinica.edu.tw/service/ckiptagger/</a:t>
            </a:r>
            <a:endParaRPr lang="en-US" altLang="zh-CN" sz="3600" dirty="0"/>
          </a:p>
          <a:p>
            <a:r>
              <a:rPr lang="zh-TW" altLang="en-US" sz="3600" dirty="0"/>
              <a:t>可以自行試試</a:t>
            </a:r>
            <a:r>
              <a:rPr lang="en-US" altLang="zh-TW" sz="3600" dirty="0"/>
              <a:t>~</a:t>
            </a:r>
            <a:endParaRPr lang="zh-CN" altLang="en-US" sz="3600" dirty="0"/>
          </a:p>
        </p:txBody>
      </p:sp>
    </p:spTree>
    <p:extLst>
      <p:ext uri="{BB962C8B-B14F-4D97-AF65-F5344CB8AC3E}">
        <p14:creationId xmlns:p14="http://schemas.microsoft.com/office/powerpoint/2010/main" val="1527256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8A35E9-8A41-4A1C-845A-EA57F67522AD}"/>
              </a:ext>
            </a:extLst>
          </p:cNvPr>
          <p:cNvSpPr>
            <a:spLocks noGrp="1"/>
          </p:cNvSpPr>
          <p:nvPr>
            <p:ph type="title"/>
          </p:nvPr>
        </p:nvSpPr>
        <p:spPr/>
        <p:txBody>
          <a:bodyPr/>
          <a:lstStyle/>
          <a:p>
            <a:r>
              <a:rPr lang="en-US" altLang="zh-CN" dirty="0" err="1"/>
              <a:t>HanLP</a:t>
            </a:r>
            <a:endParaRPr lang="zh-CN" altLang="en-US" dirty="0"/>
          </a:p>
        </p:txBody>
      </p:sp>
      <p:sp>
        <p:nvSpPr>
          <p:cNvPr id="3" name="內容版面配置區 2">
            <a:extLst>
              <a:ext uri="{FF2B5EF4-FFF2-40B4-BE49-F238E27FC236}">
                <a16:creationId xmlns:a16="http://schemas.microsoft.com/office/drawing/2014/main" id="{09EBCAEE-07B2-4411-B049-F203004FCEEE}"/>
              </a:ext>
            </a:extLst>
          </p:cNvPr>
          <p:cNvSpPr>
            <a:spLocks noGrp="1"/>
          </p:cNvSpPr>
          <p:nvPr>
            <p:ph idx="1"/>
          </p:nvPr>
        </p:nvSpPr>
        <p:spPr>
          <a:xfrm>
            <a:off x="677334" y="1741337"/>
            <a:ext cx="8596668" cy="4300026"/>
          </a:xfrm>
        </p:spPr>
        <p:txBody>
          <a:bodyPr>
            <a:normAutofit/>
          </a:bodyPr>
          <a:lstStyle/>
          <a:p>
            <a:r>
              <a:rPr lang="en-US" altLang="zh-TW" sz="2800" dirty="0" err="1"/>
              <a:t>HanLP</a:t>
            </a:r>
            <a:r>
              <a:rPr lang="zh-TW" altLang="en-US" sz="2800" dirty="0"/>
              <a:t>是一系列模型與演算法組成的</a:t>
            </a:r>
            <a:r>
              <a:rPr lang="en-US" altLang="zh-TW" sz="2800" dirty="0"/>
              <a:t>NLP</a:t>
            </a:r>
            <a:r>
              <a:rPr lang="zh-TW" altLang="en-US" sz="2800" dirty="0"/>
              <a:t>工具包，完全開源，目標是普及自然語言處理在生產環境中的應用。</a:t>
            </a:r>
            <a:endParaRPr lang="en-US" altLang="zh-TW" sz="2800" dirty="0"/>
          </a:p>
          <a:p>
            <a:r>
              <a:rPr lang="zh-TW" altLang="en-US" sz="2800" dirty="0"/>
              <a:t>主要使用</a:t>
            </a:r>
            <a:r>
              <a:rPr lang="en-US" altLang="zh-TW" sz="2800" dirty="0">
                <a:solidFill>
                  <a:srgbClr val="FF0000"/>
                </a:solidFill>
              </a:rPr>
              <a:t>java</a:t>
            </a:r>
            <a:r>
              <a:rPr lang="zh-TW" altLang="en-US" sz="2800" dirty="0"/>
              <a:t>，也有</a:t>
            </a:r>
            <a:r>
              <a:rPr lang="en-US" altLang="zh-TW" sz="2800" dirty="0"/>
              <a:t>python</a:t>
            </a:r>
            <a:r>
              <a:rPr lang="zh-TW" altLang="en-US" sz="2800" dirty="0"/>
              <a:t>版</a:t>
            </a:r>
            <a:r>
              <a:rPr lang="en-US" altLang="zh-TW" sz="2800" dirty="0"/>
              <a:t>(</a:t>
            </a:r>
            <a:r>
              <a:rPr lang="en-US" altLang="zh-TW" sz="2800" dirty="0" err="1"/>
              <a:t>pyhanlp</a:t>
            </a:r>
            <a:r>
              <a:rPr lang="en-US" altLang="zh-TW" sz="2800" dirty="0"/>
              <a:t>)</a:t>
            </a:r>
            <a:endParaRPr lang="zh-CN" altLang="en-US" sz="2800" dirty="0"/>
          </a:p>
        </p:txBody>
      </p:sp>
    </p:spTree>
    <p:extLst>
      <p:ext uri="{BB962C8B-B14F-4D97-AF65-F5344CB8AC3E}">
        <p14:creationId xmlns:p14="http://schemas.microsoft.com/office/powerpoint/2010/main" val="13028969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F3948C-FE66-4AD5-80A6-1D56514D9C7D}"/>
              </a:ext>
            </a:extLst>
          </p:cNvPr>
          <p:cNvSpPr>
            <a:spLocks noGrp="1"/>
          </p:cNvSpPr>
          <p:nvPr>
            <p:ph type="title"/>
          </p:nvPr>
        </p:nvSpPr>
        <p:spPr/>
        <p:txBody>
          <a:bodyPr/>
          <a:lstStyle/>
          <a:p>
            <a:r>
              <a:rPr lang="en-US" altLang="zh-CN" dirty="0" err="1"/>
              <a:t>HanLP</a:t>
            </a:r>
            <a:r>
              <a:rPr lang="zh-TW" altLang="en-US" dirty="0"/>
              <a:t>功能</a:t>
            </a:r>
            <a:r>
              <a:rPr lang="zh-CN" altLang="en-US" dirty="0"/>
              <a:t/>
            </a:r>
            <a:br>
              <a:rPr lang="zh-CN" altLang="en-US" dirty="0"/>
            </a:br>
            <a:endParaRPr lang="zh-CN" altLang="en-US" dirty="0"/>
          </a:p>
        </p:txBody>
      </p:sp>
      <p:sp>
        <p:nvSpPr>
          <p:cNvPr id="3" name="內容版面配置區 2">
            <a:extLst>
              <a:ext uri="{FF2B5EF4-FFF2-40B4-BE49-F238E27FC236}">
                <a16:creationId xmlns:a16="http://schemas.microsoft.com/office/drawing/2014/main" id="{8F7F9069-3566-47F7-8724-0CC423129D9E}"/>
              </a:ext>
            </a:extLst>
          </p:cNvPr>
          <p:cNvSpPr>
            <a:spLocks noGrp="1"/>
          </p:cNvSpPr>
          <p:nvPr>
            <p:ph idx="1"/>
          </p:nvPr>
        </p:nvSpPr>
        <p:spPr>
          <a:xfrm>
            <a:off x="677334" y="1550505"/>
            <a:ext cx="8596668" cy="4490858"/>
          </a:xfrm>
        </p:spPr>
        <p:txBody>
          <a:bodyPr>
            <a:normAutofit/>
          </a:bodyPr>
          <a:lstStyle/>
          <a:p>
            <a:pPr>
              <a:lnSpc>
                <a:spcPct val="150000"/>
              </a:lnSpc>
            </a:pPr>
            <a:r>
              <a:rPr lang="zh-TW" altLang="en-US" sz="3200" dirty="0"/>
              <a:t>中文分詞</a:t>
            </a:r>
            <a:endParaRPr lang="en-US" altLang="zh-TW" sz="3200" dirty="0"/>
          </a:p>
          <a:p>
            <a:pPr>
              <a:lnSpc>
                <a:spcPct val="150000"/>
              </a:lnSpc>
            </a:pPr>
            <a:r>
              <a:rPr lang="zh-TW" altLang="en-US" sz="3200" dirty="0"/>
              <a:t>詞性標註</a:t>
            </a:r>
            <a:endParaRPr lang="en-US" altLang="zh-TW" sz="3200" dirty="0"/>
          </a:p>
          <a:p>
            <a:pPr>
              <a:lnSpc>
                <a:spcPct val="150000"/>
              </a:lnSpc>
            </a:pPr>
            <a:r>
              <a:rPr lang="zh-TW" altLang="en-US" sz="3200" dirty="0"/>
              <a:t>命名實體識別</a:t>
            </a:r>
            <a:endParaRPr lang="en-US" altLang="zh-TW" sz="3200" dirty="0"/>
          </a:p>
          <a:p>
            <a:pPr>
              <a:lnSpc>
                <a:spcPct val="150000"/>
              </a:lnSpc>
            </a:pPr>
            <a:r>
              <a:rPr lang="zh-TW" altLang="en-US" sz="3200" dirty="0"/>
              <a:t>關鍵字提取</a:t>
            </a:r>
            <a:endParaRPr lang="en-US" altLang="zh-TW" sz="3200" dirty="0"/>
          </a:p>
          <a:p>
            <a:pPr marL="0" indent="0">
              <a:buNone/>
            </a:pPr>
            <a:endParaRPr lang="zh-CN" altLang="en-US" sz="3600" dirty="0"/>
          </a:p>
        </p:txBody>
      </p:sp>
    </p:spTree>
    <p:extLst>
      <p:ext uri="{BB962C8B-B14F-4D97-AF65-F5344CB8AC3E}">
        <p14:creationId xmlns:p14="http://schemas.microsoft.com/office/powerpoint/2010/main" val="35851002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E0D3EC4-A53E-46E7-8317-E9C282F41C3D}"/>
              </a:ext>
            </a:extLst>
          </p:cNvPr>
          <p:cNvSpPr>
            <a:spLocks noGrp="1"/>
          </p:cNvSpPr>
          <p:nvPr>
            <p:ph type="title"/>
          </p:nvPr>
        </p:nvSpPr>
        <p:spPr/>
        <p:txBody>
          <a:bodyPr/>
          <a:lstStyle/>
          <a:p>
            <a:r>
              <a:rPr lang="zh-TW" altLang="en-US" dirty="0"/>
              <a:t>斷詞技術的挑戰</a:t>
            </a:r>
            <a:br>
              <a:rPr lang="zh-TW" altLang="en-US" dirty="0"/>
            </a:br>
            <a:endParaRPr lang="zh-CN" altLang="en-US" dirty="0"/>
          </a:p>
        </p:txBody>
      </p:sp>
      <p:sp>
        <p:nvSpPr>
          <p:cNvPr id="3" name="內容版面配置區 2">
            <a:extLst>
              <a:ext uri="{FF2B5EF4-FFF2-40B4-BE49-F238E27FC236}">
                <a16:creationId xmlns:a16="http://schemas.microsoft.com/office/drawing/2014/main" id="{507A84E2-B14E-40F4-999A-3BDAD26FEF75}"/>
              </a:ext>
            </a:extLst>
          </p:cNvPr>
          <p:cNvSpPr>
            <a:spLocks noGrp="1"/>
          </p:cNvSpPr>
          <p:nvPr>
            <p:ph idx="1"/>
          </p:nvPr>
        </p:nvSpPr>
        <p:spPr>
          <a:xfrm>
            <a:off x="677334" y="1741337"/>
            <a:ext cx="8596668" cy="4300026"/>
          </a:xfrm>
        </p:spPr>
        <p:txBody>
          <a:bodyPr>
            <a:normAutofit/>
          </a:bodyPr>
          <a:lstStyle/>
          <a:p>
            <a:r>
              <a:rPr lang="zh-TW" altLang="en-US" sz="3200" dirty="0"/>
              <a:t>新詞識別</a:t>
            </a:r>
            <a:endParaRPr lang="en-US" altLang="zh-TW" sz="3200" dirty="0"/>
          </a:p>
          <a:p>
            <a:pPr lvl="1">
              <a:buFont typeface="Wingdings" panose="05000000000000000000" pitchFamily="2" charset="2"/>
              <a:buChar char="u"/>
            </a:pPr>
            <a:r>
              <a:rPr lang="zh-TW" altLang="en-US" sz="2800" dirty="0"/>
              <a:t>網路時代很常見新詞的流行，這種詞彙會</a:t>
            </a:r>
            <a:r>
              <a:rPr lang="zh-TW" altLang="en-US" sz="2800" dirty="0">
                <a:solidFill>
                  <a:srgbClr val="FF0000"/>
                </a:solidFill>
              </a:rPr>
              <a:t>快速流行和消失</a:t>
            </a:r>
            <a:r>
              <a:rPr lang="zh-TW" altLang="en-US" sz="2800" dirty="0"/>
              <a:t>，演化的速度讓斷詞技術難以正常識別社群網站的文本</a:t>
            </a:r>
            <a:endParaRPr lang="en-US" altLang="zh-TW" sz="2800" dirty="0"/>
          </a:p>
          <a:p>
            <a:pPr lvl="1">
              <a:buFont typeface="Wingdings" panose="05000000000000000000" pitchFamily="2" charset="2"/>
              <a:buChar char="u"/>
            </a:pPr>
            <a:r>
              <a:rPr lang="zh-TW" altLang="en-US" sz="2800" dirty="0"/>
              <a:t>例如 </a:t>
            </a:r>
            <a:r>
              <a:rPr lang="en-US" altLang="zh-TW" sz="2800" dirty="0"/>
              <a:t>:</a:t>
            </a:r>
            <a:r>
              <a:rPr lang="zh-TW" altLang="en-US" sz="2800" dirty="0"/>
              <a:t> 母湯、吉</a:t>
            </a:r>
            <a:r>
              <a:rPr lang="en-US" altLang="zh-TW" sz="2800" dirty="0"/>
              <a:t>(v)</a:t>
            </a:r>
            <a:r>
              <a:rPr lang="zh-TW" altLang="en-US" sz="2800" dirty="0"/>
              <a:t>他</a:t>
            </a:r>
            <a:endParaRPr lang="zh-CN" altLang="en-US" sz="2800" dirty="0"/>
          </a:p>
          <a:p>
            <a:pPr marL="457200" lvl="1" indent="0">
              <a:buNone/>
            </a:pPr>
            <a:r>
              <a:rPr lang="en-US" altLang="zh-TW" sz="3000" dirty="0"/>
              <a:t>           </a:t>
            </a:r>
          </a:p>
        </p:txBody>
      </p:sp>
    </p:spTree>
    <p:extLst>
      <p:ext uri="{BB962C8B-B14F-4D97-AF65-F5344CB8AC3E}">
        <p14:creationId xmlns:p14="http://schemas.microsoft.com/office/powerpoint/2010/main" val="2744290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414822-8FE5-4298-A2EF-0043EEC9B5CC}"/>
              </a:ext>
            </a:extLst>
          </p:cNvPr>
          <p:cNvSpPr>
            <a:spLocks noGrp="1"/>
          </p:cNvSpPr>
          <p:nvPr>
            <p:ph type="title"/>
          </p:nvPr>
        </p:nvSpPr>
        <p:spPr/>
        <p:txBody>
          <a:bodyPr/>
          <a:lstStyle/>
          <a:p>
            <a:r>
              <a:rPr lang="zh-TW" altLang="en-US" dirty="0"/>
              <a:t>斷詞技術的挑戰</a:t>
            </a:r>
            <a:endParaRPr lang="zh-CN" altLang="en-US" dirty="0"/>
          </a:p>
        </p:txBody>
      </p:sp>
      <p:sp>
        <p:nvSpPr>
          <p:cNvPr id="3" name="內容版面配置區 2">
            <a:extLst>
              <a:ext uri="{FF2B5EF4-FFF2-40B4-BE49-F238E27FC236}">
                <a16:creationId xmlns:a16="http://schemas.microsoft.com/office/drawing/2014/main" id="{8FB9D604-E0D9-49D5-8526-0A96BF2C1F2C}"/>
              </a:ext>
            </a:extLst>
          </p:cNvPr>
          <p:cNvSpPr>
            <a:spLocks noGrp="1"/>
          </p:cNvSpPr>
          <p:nvPr>
            <p:ph idx="1"/>
          </p:nvPr>
        </p:nvSpPr>
        <p:spPr>
          <a:xfrm>
            <a:off x="677334" y="1518699"/>
            <a:ext cx="9810436" cy="5128591"/>
          </a:xfrm>
        </p:spPr>
        <p:txBody>
          <a:bodyPr>
            <a:noAutofit/>
          </a:bodyPr>
          <a:lstStyle/>
          <a:p>
            <a:r>
              <a:rPr lang="zh-TW" altLang="en-US" sz="3200" dirty="0"/>
              <a:t>歧異字識別</a:t>
            </a:r>
            <a:endParaRPr lang="en-US" altLang="zh-TW" sz="3200" dirty="0"/>
          </a:p>
          <a:p>
            <a:pPr marL="857250" lvl="1" indent="-457200">
              <a:buFont typeface="Wingdings" panose="05000000000000000000" pitchFamily="2" charset="2"/>
              <a:buChar char="u"/>
            </a:pPr>
            <a:r>
              <a:rPr lang="zh-TW" altLang="en-US" sz="2800" dirty="0"/>
              <a:t>除了新詞識別之困難之外，語言如果不參考</a:t>
            </a:r>
            <a:r>
              <a:rPr lang="zh-TW" altLang="en-US" sz="2800" dirty="0">
                <a:solidFill>
                  <a:srgbClr val="FF0000"/>
                </a:solidFill>
              </a:rPr>
              <a:t>上下文的意義</a:t>
            </a:r>
            <a:r>
              <a:rPr lang="zh-TW" altLang="en-US" sz="2800" dirty="0"/>
              <a:t>也會產生錯誤的斷詞結果</a:t>
            </a:r>
            <a:endParaRPr lang="en-US" altLang="zh-TW" sz="2800" dirty="0"/>
          </a:p>
          <a:p>
            <a:pPr marL="857250" lvl="1" indent="-457200">
              <a:buFont typeface="Wingdings" panose="05000000000000000000" pitchFamily="2" charset="2"/>
              <a:buChar char="u"/>
            </a:pPr>
            <a:r>
              <a:rPr lang="zh-TW" altLang="en-US" sz="2800" dirty="0"/>
              <a:t>例如</a:t>
            </a:r>
            <a:r>
              <a:rPr lang="en-US" altLang="zh-TW" sz="2800" dirty="0"/>
              <a:t>:</a:t>
            </a:r>
            <a:r>
              <a:rPr lang="zh-TW" altLang="en-US" sz="2800" dirty="0"/>
              <a:t>台灣國立成功大學，可以解析成「台灣</a:t>
            </a:r>
            <a:r>
              <a:rPr lang="en-US" altLang="zh-TW" sz="2800" dirty="0"/>
              <a:t>\</a:t>
            </a:r>
            <a:r>
              <a:rPr lang="zh-TW" altLang="en-US" sz="2800" dirty="0"/>
              <a:t>國立</a:t>
            </a:r>
            <a:r>
              <a:rPr lang="en-US" altLang="zh-TW" sz="2800" dirty="0"/>
              <a:t>\</a:t>
            </a:r>
            <a:r>
              <a:rPr lang="zh-TW" altLang="en-US" sz="2800" dirty="0"/>
              <a:t>成功</a:t>
            </a:r>
            <a:r>
              <a:rPr lang="en-US" altLang="zh-TW" sz="2800" dirty="0"/>
              <a:t>\</a:t>
            </a:r>
            <a:r>
              <a:rPr lang="zh-TW" altLang="en-US" sz="2800" dirty="0"/>
              <a:t>大學」也可以是</a:t>
            </a:r>
            <a:r>
              <a:rPr lang="en-US" altLang="zh-TW" sz="2800" dirty="0"/>
              <a:t>: </a:t>
            </a:r>
            <a:r>
              <a:rPr lang="zh-TW" altLang="en-US" sz="2800" dirty="0"/>
              <a:t>「台灣國</a:t>
            </a:r>
            <a:r>
              <a:rPr lang="en-US" altLang="zh-TW" sz="2800" dirty="0"/>
              <a:t>\</a:t>
            </a:r>
            <a:r>
              <a:rPr lang="zh-TW" altLang="en-US" sz="2800" dirty="0"/>
              <a:t>立</a:t>
            </a:r>
            <a:r>
              <a:rPr lang="en-US" altLang="zh-TW" sz="2800" dirty="0"/>
              <a:t>\</a:t>
            </a:r>
            <a:r>
              <a:rPr lang="zh-TW" altLang="en-US" sz="2800" dirty="0"/>
              <a:t>成功</a:t>
            </a:r>
            <a:r>
              <a:rPr lang="en-US" altLang="zh-TW" sz="2800" dirty="0"/>
              <a:t>\</a:t>
            </a:r>
            <a:r>
              <a:rPr lang="zh-TW" altLang="en-US" sz="2800" dirty="0"/>
              <a:t>大學」這裡的「國立」產生錯位的歧義，如果不參考上下文，就難以正確分割。</a:t>
            </a:r>
            <a:endParaRPr lang="zh-CN" altLang="en-US" sz="2800" dirty="0"/>
          </a:p>
          <a:p>
            <a:pPr marL="857250" lvl="1" indent="-457200">
              <a:buFont typeface="Wingdings" panose="05000000000000000000" pitchFamily="2" charset="2"/>
              <a:buChar char="u"/>
            </a:pPr>
            <a:endParaRPr lang="en-US" altLang="zh-TW" sz="3000" dirty="0"/>
          </a:p>
        </p:txBody>
      </p:sp>
    </p:spTree>
    <p:extLst>
      <p:ext uri="{BB962C8B-B14F-4D97-AF65-F5344CB8AC3E}">
        <p14:creationId xmlns:p14="http://schemas.microsoft.com/office/powerpoint/2010/main" val="2134688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1643AB-C77A-4DC4-8554-6791D7C41083}"/>
              </a:ext>
            </a:extLst>
          </p:cNvPr>
          <p:cNvSpPr>
            <a:spLocks noGrp="1"/>
          </p:cNvSpPr>
          <p:nvPr>
            <p:ph type="title"/>
          </p:nvPr>
        </p:nvSpPr>
        <p:spPr/>
        <p:txBody>
          <a:bodyPr/>
          <a:lstStyle/>
          <a:p>
            <a:r>
              <a:rPr lang="zh-TW" altLang="en-US" dirty="0"/>
              <a:t>斷詞技術的挑戰</a:t>
            </a:r>
            <a:endParaRPr lang="zh-CN" altLang="en-US" dirty="0"/>
          </a:p>
        </p:txBody>
      </p:sp>
      <p:sp>
        <p:nvSpPr>
          <p:cNvPr id="3" name="內容版面配置區 2">
            <a:extLst>
              <a:ext uri="{FF2B5EF4-FFF2-40B4-BE49-F238E27FC236}">
                <a16:creationId xmlns:a16="http://schemas.microsoft.com/office/drawing/2014/main" id="{46936080-BC18-43CA-8C51-3AB7EA663511}"/>
              </a:ext>
            </a:extLst>
          </p:cNvPr>
          <p:cNvSpPr>
            <a:spLocks noGrp="1"/>
          </p:cNvSpPr>
          <p:nvPr>
            <p:ph idx="1"/>
          </p:nvPr>
        </p:nvSpPr>
        <p:spPr>
          <a:xfrm>
            <a:off x="677334" y="1558456"/>
            <a:ext cx="8596668" cy="4482906"/>
          </a:xfrm>
        </p:spPr>
        <p:txBody>
          <a:bodyPr>
            <a:noAutofit/>
          </a:bodyPr>
          <a:lstStyle/>
          <a:p>
            <a:r>
              <a:rPr lang="zh-TW" altLang="en-US" sz="3200" dirty="0"/>
              <a:t>表情符號識別</a:t>
            </a:r>
            <a:endParaRPr lang="en-US" altLang="zh-TW" sz="3200" dirty="0"/>
          </a:p>
          <a:p>
            <a:pPr lvl="1">
              <a:buFont typeface="Wingdings" panose="05000000000000000000" pitchFamily="2" charset="2"/>
              <a:buChar char="u"/>
            </a:pPr>
            <a:r>
              <a:rPr lang="zh-TW" altLang="en-US" sz="2800" dirty="0"/>
              <a:t>社群媒體常見的表情符號，如果當作一般的標點符號處理會漏失掉許多重要的資訊，所以就以搜尋引擎無須擔心表情符號識別，但如果作為一個</a:t>
            </a:r>
            <a:r>
              <a:rPr lang="zh-TW" altLang="en-US" sz="2800" dirty="0">
                <a:solidFill>
                  <a:srgbClr val="FF0000"/>
                </a:solidFill>
              </a:rPr>
              <a:t>社群媒體分析</a:t>
            </a:r>
            <a:r>
              <a:rPr lang="zh-TW" altLang="en-US" sz="2800" dirty="0"/>
              <a:t>相關的斷詞工具，得慎重考慮這個新領域。</a:t>
            </a:r>
            <a:endParaRPr lang="zh-CN" altLang="en-US" sz="2800" dirty="0"/>
          </a:p>
        </p:txBody>
      </p:sp>
    </p:spTree>
    <p:extLst>
      <p:ext uri="{BB962C8B-B14F-4D97-AF65-F5344CB8AC3E}">
        <p14:creationId xmlns:p14="http://schemas.microsoft.com/office/powerpoint/2010/main" val="36228482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B06960D-7358-432F-853F-5212923F9BEF}"/>
              </a:ext>
            </a:extLst>
          </p:cNvPr>
          <p:cNvSpPr>
            <a:spLocks noGrp="1"/>
          </p:cNvSpPr>
          <p:nvPr>
            <p:ph type="title"/>
          </p:nvPr>
        </p:nvSpPr>
        <p:spPr/>
        <p:txBody>
          <a:bodyPr/>
          <a:lstStyle/>
          <a:p>
            <a:r>
              <a:rPr lang="zh-TW" altLang="en-US" dirty="0"/>
              <a:t>參考資料</a:t>
            </a:r>
            <a:endParaRPr lang="zh-CN" altLang="en-US" dirty="0"/>
          </a:p>
        </p:txBody>
      </p:sp>
      <p:sp>
        <p:nvSpPr>
          <p:cNvPr id="3" name="內容版面配置區 2">
            <a:extLst>
              <a:ext uri="{FF2B5EF4-FFF2-40B4-BE49-F238E27FC236}">
                <a16:creationId xmlns:a16="http://schemas.microsoft.com/office/drawing/2014/main" id="{BFDDEC70-F8A3-4221-A018-FD175DF5FB05}"/>
              </a:ext>
            </a:extLst>
          </p:cNvPr>
          <p:cNvSpPr>
            <a:spLocks noGrp="1"/>
          </p:cNvSpPr>
          <p:nvPr>
            <p:ph idx="1"/>
          </p:nvPr>
        </p:nvSpPr>
        <p:spPr>
          <a:xfrm>
            <a:off x="677334" y="1696453"/>
            <a:ext cx="8596668" cy="4344909"/>
          </a:xfrm>
        </p:spPr>
        <p:txBody>
          <a:bodyPr>
            <a:normAutofit/>
          </a:bodyPr>
          <a:lstStyle/>
          <a:p>
            <a:r>
              <a:rPr lang="en-US" altLang="zh-CN" sz="2400" dirty="0">
                <a:hlinkClick r:id="rId2"/>
              </a:rPr>
              <a:t>http://research.sinica.edu.tw/nlp-natural-language-processing-chinese-knowledge-information/</a:t>
            </a:r>
            <a:endParaRPr lang="en-US" altLang="zh-CN" sz="2400" dirty="0"/>
          </a:p>
          <a:p>
            <a:r>
              <a:rPr lang="en-US" altLang="zh-CN" sz="2400" dirty="0">
                <a:hlinkClick r:id="rId3"/>
              </a:rPr>
              <a:t>https://github.com/fxsjy/jieba</a:t>
            </a:r>
            <a:endParaRPr lang="en-US" altLang="zh-CN" sz="2400" dirty="0"/>
          </a:p>
          <a:p>
            <a:r>
              <a:rPr lang="en-US" altLang="zh-CN" sz="2400" dirty="0">
                <a:hlinkClick r:id="rId4"/>
              </a:rPr>
              <a:t>https://github.com/hankcs/pyhanlp</a:t>
            </a:r>
            <a:endParaRPr lang="en-US" altLang="zh-CN" sz="2400" dirty="0"/>
          </a:p>
          <a:p>
            <a:r>
              <a:rPr lang="en-US" altLang="zh-CN" sz="2400" dirty="0">
                <a:hlinkClick r:id="rId5"/>
              </a:rPr>
              <a:t>https://github.com/ckiplab/ckiptagger</a:t>
            </a:r>
            <a:endParaRPr lang="en-US" altLang="zh-CN" sz="2400" dirty="0"/>
          </a:p>
          <a:p>
            <a:r>
              <a:rPr lang="en-US" altLang="zh-CN" sz="2400" dirty="0">
                <a:hlinkClick r:id="rId6"/>
              </a:rPr>
              <a:t>https://1fly2sky.wordpress.com/2016/01/27/%E4%B8%AD%E6%96%87%E6%96%B7%E8%A9%9E%E5%88%86%E8%A9%9E%E6%8A%80%E8%A1%93%E7%B0%A1%E4%BB%8B/</a:t>
            </a:r>
            <a:endParaRPr lang="zh-CN" altLang="en-US" sz="2400" dirty="0"/>
          </a:p>
        </p:txBody>
      </p:sp>
    </p:spTree>
    <p:extLst>
      <p:ext uri="{BB962C8B-B14F-4D97-AF65-F5344CB8AC3E}">
        <p14:creationId xmlns:p14="http://schemas.microsoft.com/office/powerpoint/2010/main" val="26366186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自然語言文章訓練方法介紹</a:t>
            </a:r>
            <a:endParaRPr lang="zh-TW" altLang="en-US" b="1" dirty="0"/>
          </a:p>
        </p:txBody>
      </p:sp>
      <p:sp>
        <p:nvSpPr>
          <p:cNvPr id="3" name="內容版面配置區 2"/>
          <p:cNvSpPr>
            <a:spLocks noGrp="1"/>
          </p:cNvSpPr>
          <p:nvPr>
            <p:ph idx="1"/>
          </p:nvPr>
        </p:nvSpPr>
        <p:spPr>
          <a:xfrm>
            <a:off x="677334" y="2160589"/>
            <a:ext cx="8596668" cy="4432716"/>
          </a:xfrm>
        </p:spPr>
        <p:txBody>
          <a:bodyPr>
            <a:normAutofit/>
          </a:bodyPr>
          <a:lstStyle/>
          <a:p>
            <a:r>
              <a:rPr lang="zh-TW" altLang="en-US" sz="3600" dirty="0" smtClean="0">
                <a:latin typeface="+mn-ea"/>
              </a:rPr>
              <a:t>經典</a:t>
            </a:r>
            <a:r>
              <a:rPr lang="zh-TW" altLang="en-US" sz="3600" dirty="0" smtClean="0">
                <a:latin typeface="+mn-ea"/>
              </a:rPr>
              <a:t>的</a:t>
            </a:r>
            <a:r>
              <a:rPr lang="en-US" altLang="zh-TW" sz="3600" dirty="0" smtClean="0">
                <a:latin typeface="+mn-ea"/>
              </a:rPr>
              <a:t>NLP</a:t>
            </a:r>
            <a:r>
              <a:rPr lang="zh-TW" altLang="en-US" sz="3600" dirty="0" smtClean="0">
                <a:latin typeface="+mn-ea"/>
              </a:rPr>
              <a:t>實現方法</a:t>
            </a:r>
            <a:endParaRPr lang="en-US" altLang="zh-TW" sz="3600" dirty="0" smtClean="0">
              <a:latin typeface="+mn-ea"/>
            </a:endParaRPr>
          </a:p>
          <a:p>
            <a:r>
              <a:rPr lang="zh-TW" altLang="en-US" sz="3600" dirty="0"/>
              <a:t>基於深度學習的 </a:t>
            </a:r>
            <a:r>
              <a:rPr lang="en-US" altLang="zh-TW" sz="3600" dirty="0"/>
              <a:t>NLP </a:t>
            </a:r>
            <a:r>
              <a:rPr lang="zh-TW" altLang="en-US" sz="3600" dirty="0"/>
              <a:t>常用</a:t>
            </a:r>
            <a:r>
              <a:rPr lang="zh-TW" altLang="en-US" sz="3600" dirty="0" smtClean="0"/>
              <a:t>技術</a:t>
            </a:r>
            <a:endParaRPr lang="en-US" altLang="zh-TW" sz="3600" dirty="0" smtClean="0"/>
          </a:p>
          <a:p>
            <a:r>
              <a:rPr lang="en-US" altLang="zh-TW" sz="3600" dirty="0" smtClean="0">
                <a:latin typeface="+mn-ea"/>
              </a:rPr>
              <a:t>NLP</a:t>
            </a:r>
            <a:r>
              <a:rPr lang="zh-TW" altLang="en-US" sz="3600" dirty="0" smtClean="0">
                <a:latin typeface="+mn-ea"/>
              </a:rPr>
              <a:t>處理流程</a:t>
            </a:r>
            <a:endParaRPr lang="en-US" altLang="zh-TW" sz="3600" dirty="0" smtClean="0">
              <a:latin typeface="+mn-ea"/>
            </a:endParaRPr>
          </a:p>
          <a:p>
            <a:endParaRPr lang="en-US" altLang="zh-TW" sz="3600" dirty="0" smtClean="0">
              <a:latin typeface="+mn-ea"/>
            </a:endParaRPr>
          </a:p>
          <a:p>
            <a:endParaRPr lang="en-US" altLang="zh-TW" sz="3600" dirty="0" smtClean="0">
              <a:latin typeface="+mn-ea"/>
            </a:endParaRPr>
          </a:p>
        </p:txBody>
      </p:sp>
    </p:spTree>
    <p:extLst>
      <p:ext uri="{BB962C8B-B14F-4D97-AF65-F5344CB8AC3E}">
        <p14:creationId xmlns:p14="http://schemas.microsoft.com/office/powerpoint/2010/main" val="21762481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自然語言文章訓練方法介紹</a:t>
            </a:r>
            <a:endParaRPr lang="zh-TW" altLang="en-US" b="1" dirty="0"/>
          </a:p>
        </p:txBody>
      </p:sp>
      <p:sp>
        <p:nvSpPr>
          <p:cNvPr id="3" name="內容版面配置區 2"/>
          <p:cNvSpPr>
            <a:spLocks noGrp="1"/>
          </p:cNvSpPr>
          <p:nvPr>
            <p:ph idx="1"/>
          </p:nvPr>
        </p:nvSpPr>
        <p:spPr>
          <a:xfrm>
            <a:off x="677334" y="3435474"/>
            <a:ext cx="8596668" cy="811211"/>
          </a:xfrm>
        </p:spPr>
        <p:txBody>
          <a:bodyPr>
            <a:normAutofit/>
          </a:bodyPr>
          <a:lstStyle/>
          <a:p>
            <a:pPr marL="0" indent="0" algn="ctr">
              <a:buNone/>
            </a:pPr>
            <a:r>
              <a:rPr lang="zh-TW" altLang="en-US" sz="3600" b="1" dirty="0" smtClean="0">
                <a:latin typeface="+mn-ea"/>
              </a:rPr>
              <a:t>經典的</a:t>
            </a:r>
            <a:r>
              <a:rPr lang="en-US" altLang="zh-TW" sz="3600" b="1" dirty="0" smtClean="0">
                <a:latin typeface="+mn-ea"/>
              </a:rPr>
              <a:t>NLP</a:t>
            </a:r>
            <a:r>
              <a:rPr lang="zh-TW" altLang="en-US" sz="3600" b="1" dirty="0" smtClean="0">
                <a:latin typeface="+mn-ea"/>
              </a:rPr>
              <a:t>實現方</a:t>
            </a:r>
            <a:r>
              <a:rPr lang="zh-TW" altLang="en-US" sz="3600" b="1" dirty="0">
                <a:latin typeface="+mn-ea"/>
              </a:rPr>
              <a:t>法</a:t>
            </a:r>
            <a:endParaRPr lang="en-US" altLang="zh-TW" sz="3600" b="1" dirty="0" smtClean="0">
              <a:latin typeface="+mn-ea"/>
            </a:endParaRPr>
          </a:p>
          <a:p>
            <a:pPr marL="0" indent="0" algn="ctr">
              <a:buNone/>
            </a:pPr>
            <a:endParaRPr lang="en-US" altLang="zh-TW" sz="3600" b="1" dirty="0" smtClean="0">
              <a:latin typeface="+mn-ea"/>
            </a:endParaRPr>
          </a:p>
          <a:p>
            <a:pPr algn="ctr"/>
            <a:endParaRPr lang="en-US" altLang="zh-TW" sz="3600" b="1" dirty="0" smtClean="0">
              <a:latin typeface="+mn-ea"/>
            </a:endParaRPr>
          </a:p>
        </p:txBody>
      </p:sp>
    </p:spTree>
    <p:extLst>
      <p:ext uri="{BB962C8B-B14F-4D97-AF65-F5344CB8AC3E}">
        <p14:creationId xmlns:p14="http://schemas.microsoft.com/office/powerpoint/2010/main" val="3777347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latin typeface="+mn-ea"/>
              </a:rPr>
              <a:t>自然語言斷詞方法介紹</a:t>
            </a:r>
            <a:endParaRPr lang="zh-TW" altLang="en-US" b="1" dirty="0"/>
          </a:p>
        </p:txBody>
      </p:sp>
      <p:sp>
        <p:nvSpPr>
          <p:cNvPr id="3" name="內容版面配置區 2"/>
          <p:cNvSpPr>
            <a:spLocks noGrp="1"/>
          </p:cNvSpPr>
          <p:nvPr>
            <p:ph idx="1"/>
          </p:nvPr>
        </p:nvSpPr>
        <p:spPr>
          <a:xfrm>
            <a:off x="642165" y="1793966"/>
            <a:ext cx="8596668" cy="4781754"/>
          </a:xfrm>
        </p:spPr>
        <p:txBody>
          <a:bodyPr>
            <a:normAutofit/>
          </a:bodyPr>
          <a:lstStyle/>
          <a:p>
            <a:r>
              <a:rPr lang="zh-TW" altLang="en-US" sz="3200" dirty="0" smtClean="0">
                <a:latin typeface="+mn-ea"/>
              </a:rPr>
              <a:t>自然語言處理</a:t>
            </a:r>
            <a:r>
              <a:rPr lang="en-US" altLang="zh-TW" sz="3200" dirty="0" smtClean="0">
                <a:latin typeface="+mn-ea"/>
              </a:rPr>
              <a:t>(NLP)</a:t>
            </a:r>
            <a:r>
              <a:rPr lang="zh-TW" altLang="en-US" sz="3200" dirty="0" smtClean="0">
                <a:latin typeface="+mn-ea"/>
              </a:rPr>
              <a:t>介紹</a:t>
            </a:r>
            <a:endParaRPr lang="en-US" altLang="zh-TW" sz="3200" dirty="0" smtClean="0">
              <a:latin typeface="+mn-ea"/>
            </a:endParaRPr>
          </a:p>
          <a:p>
            <a:pPr lvl="1"/>
            <a:r>
              <a:rPr lang="zh-TW" altLang="en-US" sz="3000" dirty="0" smtClean="0">
                <a:latin typeface="+mn-ea"/>
              </a:rPr>
              <a:t>目標是設計演算法讓電腦「理解」自然語言以執行一些</a:t>
            </a:r>
            <a:r>
              <a:rPr lang="zh-TW" altLang="en-US" sz="3000" dirty="0" smtClean="0">
                <a:latin typeface="+mn-ea"/>
              </a:rPr>
              <a:t>任務</a:t>
            </a:r>
            <a:r>
              <a:rPr lang="en-US" altLang="zh-TW" sz="3000" dirty="0" smtClean="0">
                <a:latin typeface="+mn-ea"/>
              </a:rPr>
              <a:t>(</a:t>
            </a:r>
            <a:r>
              <a:rPr lang="zh-TW" altLang="en-US" sz="2800" dirty="0" smtClean="0">
                <a:solidFill>
                  <a:srgbClr val="FF0000"/>
                </a:solidFill>
              </a:rPr>
              <a:t>妥善</a:t>
            </a:r>
            <a:r>
              <a:rPr lang="zh-TW" altLang="en-US" sz="2800" dirty="0">
                <a:solidFill>
                  <a:srgbClr val="FF0000"/>
                </a:solidFill>
              </a:rPr>
              <a:t>處理文字、</a:t>
            </a:r>
            <a:r>
              <a:rPr lang="zh-TW" altLang="en-US" sz="2800" dirty="0" smtClean="0">
                <a:solidFill>
                  <a:srgbClr val="FF0000"/>
                </a:solidFill>
              </a:rPr>
              <a:t>語言</a:t>
            </a:r>
            <a:r>
              <a:rPr lang="en-US" altLang="zh-TW" sz="2800" dirty="0" smtClean="0">
                <a:solidFill>
                  <a:schemeClr val="tx1"/>
                </a:solidFill>
              </a:rPr>
              <a:t>)</a:t>
            </a:r>
            <a:endParaRPr lang="en-US" altLang="zh-TW" sz="3000" dirty="0" smtClean="0">
              <a:solidFill>
                <a:schemeClr val="tx1"/>
              </a:solidFill>
              <a:latin typeface="+mn-ea"/>
            </a:endParaRPr>
          </a:p>
          <a:p>
            <a:pPr lvl="1"/>
            <a:r>
              <a:rPr lang="zh-TW" altLang="en-US" sz="3000" dirty="0" smtClean="0">
                <a:latin typeface="+mn-ea"/>
              </a:rPr>
              <a:t>依難易度進行以下舉例</a:t>
            </a:r>
            <a:endParaRPr lang="en-US" altLang="zh-TW" sz="3000" dirty="0" smtClean="0">
              <a:latin typeface="+mn-ea"/>
            </a:endParaRPr>
          </a:p>
        </p:txBody>
      </p:sp>
      <p:pic>
        <p:nvPicPr>
          <p:cNvPr id="1026" name="Picture 2" descr="https://ithelp.ithome.com.tw/upload/images/20181112/20112540w85CFIgbs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2776" y="3408465"/>
            <a:ext cx="6559306" cy="303695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037933" y="6445424"/>
            <a:ext cx="7236069" cy="369332"/>
          </a:xfrm>
          <a:prstGeom prst="rect">
            <a:avLst/>
          </a:prstGeom>
        </p:spPr>
        <p:txBody>
          <a:bodyPr wrap="square">
            <a:spAutoFit/>
          </a:bodyPr>
          <a:lstStyle/>
          <a:p>
            <a:r>
              <a:rPr lang="zh-TW" altLang="en-US">
                <a:solidFill>
                  <a:srgbClr val="606870"/>
                </a:solidFill>
                <a:latin typeface="Lato"/>
              </a:rPr>
              <a:t>圖片來源：</a:t>
            </a:r>
            <a:r>
              <a:rPr lang="en-US" altLang="zh-TW" dirty="0">
                <a:solidFill>
                  <a:srgbClr val="00A0E9"/>
                </a:solidFill>
                <a:latin typeface="Lato"/>
                <a:hlinkClick r:id="rId3"/>
              </a:rPr>
              <a:t>https://www.ontotext.com/top-5-semantic-technology-trends-2017/</a:t>
            </a:r>
            <a:endParaRPr lang="zh-TW" altLang="en-US" dirty="0"/>
          </a:p>
        </p:txBody>
      </p:sp>
    </p:spTree>
    <p:extLst>
      <p:ext uri="{BB962C8B-B14F-4D97-AF65-F5344CB8AC3E}">
        <p14:creationId xmlns:p14="http://schemas.microsoft.com/office/powerpoint/2010/main" val="922956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自然語言文章訓練方法介紹</a:t>
            </a:r>
            <a:endParaRPr lang="zh-TW" altLang="en-US" b="1" dirty="0"/>
          </a:p>
        </p:txBody>
      </p:sp>
      <p:sp>
        <p:nvSpPr>
          <p:cNvPr id="3" name="內容版面配置區 2"/>
          <p:cNvSpPr>
            <a:spLocks noGrp="1"/>
          </p:cNvSpPr>
          <p:nvPr>
            <p:ph idx="1"/>
          </p:nvPr>
        </p:nvSpPr>
        <p:spPr>
          <a:xfrm>
            <a:off x="677334" y="2160589"/>
            <a:ext cx="8596668" cy="4432716"/>
          </a:xfrm>
        </p:spPr>
        <p:txBody>
          <a:bodyPr>
            <a:normAutofit/>
          </a:bodyPr>
          <a:lstStyle/>
          <a:p>
            <a:r>
              <a:rPr lang="zh-TW" altLang="en-US" sz="3200" dirty="0" smtClean="0">
                <a:latin typeface="+mn-ea"/>
              </a:rPr>
              <a:t>經典的</a:t>
            </a:r>
            <a:r>
              <a:rPr lang="en-US" altLang="zh-TW" sz="3200" dirty="0" smtClean="0">
                <a:latin typeface="+mn-ea"/>
              </a:rPr>
              <a:t>NLP</a:t>
            </a:r>
            <a:r>
              <a:rPr lang="zh-TW" altLang="en-US" sz="3200" dirty="0" smtClean="0">
                <a:latin typeface="+mn-ea"/>
              </a:rPr>
              <a:t>實現方法</a:t>
            </a:r>
            <a:endParaRPr lang="en-US" altLang="zh-TW" sz="3200" dirty="0" smtClean="0">
              <a:latin typeface="+mn-ea"/>
            </a:endParaRPr>
          </a:p>
          <a:p>
            <a:pPr lvl="1"/>
            <a:r>
              <a:rPr lang="zh-TW" altLang="en-US" sz="3000" dirty="0" smtClean="0">
                <a:solidFill>
                  <a:srgbClr val="FF0000"/>
                </a:solidFill>
              </a:rPr>
              <a:t>分</a:t>
            </a:r>
            <a:r>
              <a:rPr lang="zh-TW" altLang="en-US" sz="3000" dirty="0">
                <a:solidFill>
                  <a:srgbClr val="FF0000"/>
                </a:solidFill>
              </a:rPr>
              <a:t>詞</a:t>
            </a:r>
            <a:endParaRPr lang="en-US" altLang="zh-TW" sz="3000" dirty="0" smtClean="0">
              <a:solidFill>
                <a:srgbClr val="FF0000"/>
              </a:solidFill>
            </a:endParaRPr>
          </a:p>
          <a:p>
            <a:pPr lvl="2"/>
            <a:r>
              <a:rPr lang="zh-TW" altLang="en-US" sz="2800" dirty="0"/>
              <a:t>將句子分成最小的語義單位，</a:t>
            </a:r>
            <a:r>
              <a:rPr lang="zh-TW" altLang="en-US" sz="2800" dirty="0" smtClean="0"/>
              <a:t>是</a:t>
            </a:r>
            <a:r>
              <a:rPr lang="zh-TW" altLang="en-US" sz="2800" dirty="0"/>
              <a:t>訊息</a:t>
            </a:r>
            <a:r>
              <a:rPr lang="zh-TW" altLang="en-US" sz="2800" dirty="0" smtClean="0"/>
              <a:t>檢索</a:t>
            </a:r>
            <a:r>
              <a:rPr lang="zh-TW" altLang="en-US" sz="2800" dirty="0"/>
              <a:t>、文本分類、情感分析等後續自然語言處理任務的</a:t>
            </a:r>
            <a:r>
              <a:rPr lang="zh-TW" altLang="en-US" sz="2800" dirty="0" smtClean="0"/>
              <a:t>基礎</a:t>
            </a:r>
            <a:endParaRPr lang="en-US" altLang="zh-TW" sz="2800" dirty="0" smtClean="0"/>
          </a:p>
          <a:p>
            <a:pPr lvl="2"/>
            <a:r>
              <a:rPr lang="zh-TW" altLang="en-US" sz="2800" dirty="0" smtClean="0"/>
              <a:t>英文</a:t>
            </a:r>
            <a:r>
              <a:rPr lang="zh-TW" altLang="en-US" sz="2800" dirty="0"/>
              <a:t>的分詞可用空格切，而中文分詞是困難</a:t>
            </a:r>
            <a:r>
              <a:rPr lang="zh-TW" altLang="en-US" sz="2800" dirty="0" smtClean="0"/>
              <a:t>的</a:t>
            </a:r>
            <a:endParaRPr lang="zh-TW" altLang="en-US" sz="2800" dirty="0"/>
          </a:p>
        </p:txBody>
      </p:sp>
    </p:spTree>
    <p:extLst>
      <p:ext uri="{BB962C8B-B14F-4D97-AF65-F5344CB8AC3E}">
        <p14:creationId xmlns:p14="http://schemas.microsoft.com/office/powerpoint/2010/main" val="4077952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自然語言文章訓練方法介紹</a:t>
            </a:r>
            <a:endParaRPr lang="zh-TW" altLang="en-US" b="1" dirty="0"/>
          </a:p>
        </p:txBody>
      </p:sp>
      <p:sp>
        <p:nvSpPr>
          <p:cNvPr id="3" name="內容版面配置區 2"/>
          <p:cNvSpPr>
            <a:spLocks noGrp="1"/>
          </p:cNvSpPr>
          <p:nvPr>
            <p:ph idx="1"/>
          </p:nvPr>
        </p:nvSpPr>
        <p:spPr>
          <a:xfrm>
            <a:off x="677334" y="2160589"/>
            <a:ext cx="8596668" cy="4432716"/>
          </a:xfrm>
        </p:spPr>
        <p:txBody>
          <a:bodyPr>
            <a:normAutofit/>
          </a:bodyPr>
          <a:lstStyle/>
          <a:p>
            <a:r>
              <a:rPr lang="zh-TW" altLang="en-US" sz="3200" dirty="0" smtClean="0">
                <a:latin typeface="+mn-ea"/>
              </a:rPr>
              <a:t>經典的</a:t>
            </a:r>
            <a:r>
              <a:rPr lang="en-US" altLang="zh-TW" sz="3200" dirty="0" smtClean="0">
                <a:latin typeface="+mn-ea"/>
              </a:rPr>
              <a:t>NLP</a:t>
            </a:r>
            <a:r>
              <a:rPr lang="zh-TW" altLang="en-US" sz="3200" dirty="0" smtClean="0">
                <a:latin typeface="+mn-ea"/>
              </a:rPr>
              <a:t>實現方法</a:t>
            </a:r>
            <a:endParaRPr lang="en-US" altLang="zh-TW" sz="3200" dirty="0" smtClean="0">
              <a:latin typeface="+mn-ea"/>
            </a:endParaRPr>
          </a:p>
          <a:p>
            <a:pPr lvl="1"/>
            <a:r>
              <a:rPr lang="zh-TW" altLang="en-US" sz="3000" dirty="0" smtClean="0">
                <a:solidFill>
                  <a:srgbClr val="FF0000"/>
                </a:solidFill>
              </a:rPr>
              <a:t>詞</a:t>
            </a:r>
            <a:r>
              <a:rPr lang="zh-TW" altLang="en-US" sz="3000" dirty="0">
                <a:solidFill>
                  <a:srgbClr val="FF0000"/>
                </a:solidFill>
              </a:rPr>
              <a:t>形</a:t>
            </a:r>
            <a:r>
              <a:rPr lang="zh-TW" altLang="en-US" sz="3000" dirty="0" smtClean="0">
                <a:solidFill>
                  <a:srgbClr val="FF0000"/>
                </a:solidFill>
              </a:rPr>
              <a:t>還原</a:t>
            </a:r>
            <a:endParaRPr lang="en-US" altLang="zh-TW" sz="3000" dirty="0" smtClean="0">
              <a:solidFill>
                <a:srgbClr val="FF0000"/>
              </a:solidFill>
            </a:endParaRPr>
          </a:p>
          <a:p>
            <a:pPr lvl="2"/>
            <a:r>
              <a:rPr lang="zh-TW" altLang="en-US" sz="2800" dirty="0">
                <a:latin typeface="+mn-ea"/>
              </a:rPr>
              <a:t>將詞語還原成最基本的形式，以英文來說，例如： </a:t>
            </a:r>
            <a:r>
              <a:rPr lang="en-US" altLang="zh-TW" sz="2800" i="1" dirty="0">
                <a:latin typeface="+mn-ea"/>
              </a:rPr>
              <a:t>am, are, is </a:t>
            </a:r>
            <a:r>
              <a:rPr lang="zh-TW" altLang="en-US" sz="2800" i="1" dirty="0">
                <a:latin typeface="+mn-ea"/>
              </a:rPr>
              <a:t>轉成 </a:t>
            </a:r>
            <a:r>
              <a:rPr lang="en-US" altLang="zh-TW" sz="2800" i="1" dirty="0">
                <a:latin typeface="+mn-ea"/>
              </a:rPr>
              <a:t>be</a:t>
            </a:r>
            <a:endParaRPr lang="zh-TW" altLang="en-US" sz="2800" dirty="0">
              <a:latin typeface="+mn-ea"/>
            </a:endParaRPr>
          </a:p>
        </p:txBody>
      </p:sp>
    </p:spTree>
    <p:extLst>
      <p:ext uri="{BB962C8B-B14F-4D97-AF65-F5344CB8AC3E}">
        <p14:creationId xmlns:p14="http://schemas.microsoft.com/office/powerpoint/2010/main" val="14815640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自然語言文章訓練方法介紹</a:t>
            </a:r>
            <a:endParaRPr lang="zh-TW" altLang="en-US" b="1" dirty="0"/>
          </a:p>
        </p:txBody>
      </p:sp>
      <p:sp>
        <p:nvSpPr>
          <p:cNvPr id="3" name="內容版面配置區 2"/>
          <p:cNvSpPr>
            <a:spLocks noGrp="1"/>
          </p:cNvSpPr>
          <p:nvPr>
            <p:ph idx="1"/>
          </p:nvPr>
        </p:nvSpPr>
        <p:spPr>
          <a:xfrm>
            <a:off x="677334" y="1565031"/>
            <a:ext cx="10359634" cy="5028274"/>
          </a:xfrm>
        </p:spPr>
        <p:txBody>
          <a:bodyPr>
            <a:normAutofit/>
          </a:bodyPr>
          <a:lstStyle/>
          <a:p>
            <a:r>
              <a:rPr lang="zh-TW" altLang="en-US" sz="3200" dirty="0" smtClean="0">
                <a:latin typeface="+mn-ea"/>
              </a:rPr>
              <a:t>經典的</a:t>
            </a:r>
            <a:r>
              <a:rPr lang="en-US" altLang="zh-TW" sz="3200" dirty="0" smtClean="0">
                <a:latin typeface="+mn-ea"/>
              </a:rPr>
              <a:t>NLP</a:t>
            </a:r>
            <a:r>
              <a:rPr lang="zh-TW" altLang="en-US" sz="3200" dirty="0" smtClean="0">
                <a:latin typeface="+mn-ea"/>
              </a:rPr>
              <a:t>實現方法</a:t>
            </a:r>
            <a:endParaRPr lang="en-US" altLang="zh-TW" sz="3200" dirty="0" smtClean="0">
              <a:latin typeface="+mn-ea"/>
            </a:endParaRPr>
          </a:p>
          <a:p>
            <a:pPr lvl="1"/>
            <a:r>
              <a:rPr lang="zh-TW" altLang="en-US" sz="3000" dirty="0" smtClean="0">
                <a:solidFill>
                  <a:srgbClr val="FF0000"/>
                </a:solidFill>
              </a:rPr>
              <a:t>詞性標注</a:t>
            </a:r>
            <a:r>
              <a:rPr lang="en-US" altLang="zh-TW" sz="3000" dirty="0" smtClean="0">
                <a:solidFill>
                  <a:srgbClr val="FF0000"/>
                </a:solidFill>
              </a:rPr>
              <a:t>(POS</a:t>
            </a:r>
            <a:r>
              <a:rPr lang="zh-TW" altLang="en-US" sz="3000" dirty="0" smtClean="0">
                <a:solidFill>
                  <a:srgbClr val="FF0000"/>
                </a:solidFill>
              </a:rPr>
              <a:t>，</a:t>
            </a:r>
            <a:r>
              <a:rPr lang="en-US" altLang="zh-TW" sz="3000" dirty="0" smtClean="0">
                <a:solidFill>
                  <a:srgbClr val="FF0000"/>
                </a:solidFill>
              </a:rPr>
              <a:t>Part Of Speech)</a:t>
            </a:r>
          </a:p>
          <a:p>
            <a:pPr lvl="2"/>
            <a:r>
              <a:rPr lang="zh-TW" altLang="en-US" sz="2800" dirty="0"/>
              <a:t>標上詞性類別，像是名詞、動詞、</a:t>
            </a:r>
            <a:r>
              <a:rPr lang="zh-TW" altLang="en-US" sz="2800" dirty="0" smtClean="0"/>
              <a:t>形容詞</a:t>
            </a:r>
            <a:endParaRPr lang="en-US" altLang="zh-TW" sz="2800" dirty="0" smtClean="0"/>
          </a:p>
          <a:p>
            <a:pPr lvl="2"/>
            <a:r>
              <a:rPr lang="zh-TW" altLang="en-US" sz="2800" dirty="0" smtClean="0"/>
              <a:t>以</a:t>
            </a:r>
            <a:r>
              <a:rPr lang="zh-TW" altLang="en-US" sz="2800" dirty="0"/>
              <a:t>語法特徵為主要依據，為兼顧詞彙意義的對詞進行劃分</a:t>
            </a:r>
            <a:endParaRPr lang="zh-TW" altLang="en-US" sz="2800" dirty="0">
              <a:latin typeface="+mn-ea"/>
            </a:endParaRPr>
          </a:p>
        </p:txBody>
      </p:sp>
      <p:pic>
        <p:nvPicPr>
          <p:cNvPr id="2050" name="Picture 2" descr="https://ithelp.ithome.com.tw/upload/images/20181112/20112540UwJtLczt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899" y="3799328"/>
            <a:ext cx="5732828" cy="267046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842725" y="6488668"/>
            <a:ext cx="5157181" cy="369332"/>
          </a:xfrm>
          <a:prstGeom prst="rect">
            <a:avLst/>
          </a:prstGeom>
        </p:spPr>
        <p:txBody>
          <a:bodyPr wrap="none">
            <a:spAutoFit/>
          </a:bodyPr>
          <a:lstStyle/>
          <a:p>
            <a:r>
              <a:rPr lang="zh-TW" altLang="en-US" dirty="0">
                <a:solidFill>
                  <a:srgbClr val="606870"/>
                </a:solidFill>
                <a:latin typeface="Lato"/>
              </a:rPr>
              <a:t>圖片來源：</a:t>
            </a:r>
            <a:r>
              <a:rPr lang="en-US" altLang="zh-TW" dirty="0">
                <a:solidFill>
                  <a:srgbClr val="37C0FF"/>
                </a:solidFill>
                <a:latin typeface="Lato"/>
                <a:hlinkClick r:id="rId3"/>
              </a:rPr>
              <a:t>https://nlpforhackers.io/training-pos-tagger/</a:t>
            </a:r>
            <a:endParaRPr lang="zh-TW" altLang="en-US" dirty="0"/>
          </a:p>
        </p:txBody>
      </p:sp>
    </p:spTree>
    <p:extLst>
      <p:ext uri="{BB962C8B-B14F-4D97-AF65-F5344CB8AC3E}">
        <p14:creationId xmlns:p14="http://schemas.microsoft.com/office/powerpoint/2010/main" val="2852054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自然語言文章訓練方法介紹</a:t>
            </a:r>
            <a:endParaRPr lang="zh-TW" altLang="en-US" b="1" dirty="0"/>
          </a:p>
        </p:txBody>
      </p:sp>
      <p:sp>
        <p:nvSpPr>
          <p:cNvPr id="3" name="內容版面配置區 2"/>
          <p:cNvSpPr>
            <a:spLocks noGrp="1"/>
          </p:cNvSpPr>
          <p:nvPr>
            <p:ph idx="1"/>
          </p:nvPr>
        </p:nvSpPr>
        <p:spPr>
          <a:xfrm>
            <a:off x="677334" y="1565031"/>
            <a:ext cx="8596668" cy="5028274"/>
          </a:xfrm>
        </p:spPr>
        <p:txBody>
          <a:bodyPr>
            <a:normAutofit/>
          </a:bodyPr>
          <a:lstStyle/>
          <a:p>
            <a:r>
              <a:rPr lang="zh-TW" altLang="en-US" sz="3200" dirty="0" smtClean="0">
                <a:latin typeface="+mn-ea"/>
              </a:rPr>
              <a:t>經典的</a:t>
            </a:r>
            <a:r>
              <a:rPr lang="en-US" altLang="zh-TW" sz="3200" dirty="0" smtClean="0">
                <a:latin typeface="+mn-ea"/>
              </a:rPr>
              <a:t>NLP</a:t>
            </a:r>
            <a:r>
              <a:rPr lang="zh-TW" altLang="en-US" sz="3200" dirty="0" smtClean="0">
                <a:latin typeface="+mn-ea"/>
              </a:rPr>
              <a:t>實現方法</a:t>
            </a:r>
            <a:endParaRPr lang="en-US" altLang="zh-TW" sz="3200" dirty="0" smtClean="0">
              <a:latin typeface="+mn-ea"/>
            </a:endParaRPr>
          </a:p>
          <a:p>
            <a:pPr lvl="1"/>
            <a:r>
              <a:rPr lang="zh-TW" altLang="en-US" sz="3000" dirty="0" smtClean="0">
                <a:solidFill>
                  <a:srgbClr val="FF0000"/>
                </a:solidFill>
              </a:rPr>
              <a:t>依存語法</a:t>
            </a:r>
            <a:endParaRPr lang="en-US" altLang="zh-TW" sz="2800" dirty="0" smtClean="0">
              <a:solidFill>
                <a:srgbClr val="FF0000"/>
              </a:solidFill>
            </a:endParaRPr>
          </a:p>
          <a:p>
            <a:pPr lvl="2"/>
            <a:r>
              <a:rPr lang="zh-TW" altLang="en-US" sz="2800" dirty="0"/>
              <a:t>分析句子中的主謂賓等，相互分析之間的依賴關係，一個句子只有一個「根」</a:t>
            </a:r>
            <a:endParaRPr lang="zh-TW" altLang="en-US" sz="2800" dirty="0">
              <a:latin typeface="+mn-ea"/>
            </a:endParaRPr>
          </a:p>
        </p:txBody>
      </p:sp>
      <p:pic>
        <p:nvPicPr>
          <p:cNvPr id="3074" name="Picture 2" descr="https://ithelp.ithome.com.tw/upload/images/20181112/20112540p1MFJQUDA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0492" y="3647750"/>
            <a:ext cx="4896782" cy="272574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688014" y="6408639"/>
            <a:ext cx="5881738" cy="369332"/>
          </a:xfrm>
          <a:prstGeom prst="rect">
            <a:avLst/>
          </a:prstGeom>
        </p:spPr>
        <p:txBody>
          <a:bodyPr wrap="none">
            <a:spAutoFit/>
          </a:bodyPr>
          <a:lstStyle/>
          <a:p>
            <a:r>
              <a:rPr lang="zh-TW" altLang="en-US" dirty="0">
                <a:solidFill>
                  <a:srgbClr val="606870"/>
                </a:solidFill>
                <a:latin typeface="Lato"/>
              </a:rPr>
              <a:t>圖片來源：</a:t>
            </a:r>
            <a:r>
              <a:rPr lang="en-US" altLang="zh-TW" dirty="0">
                <a:solidFill>
                  <a:srgbClr val="00A0E9"/>
                </a:solidFill>
                <a:latin typeface="Lato"/>
                <a:hlinkClick r:id="rId3"/>
              </a:rPr>
              <a:t>https://www.cs.bgu.ac.il/~elhadad/nlp12/nlp03.html</a:t>
            </a:r>
            <a:endParaRPr lang="zh-TW" altLang="en-US" dirty="0"/>
          </a:p>
        </p:txBody>
      </p:sp>
    </p:spTree>
    <p:extLst>
      <p:ext uri="{BB962C8B-B14F-4D97-AF65-F5344CB8AC3E}">
        <p14:creationId xmlns:p14="http://schemas.microsoft.com/office/powerpoint/2010/main" val="26060356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自然語言文章訓練方法介紹</a:t>
            </a:r>
            <a:endParaRPr lang="zh-TW" altLang="en-US" b="1" dirty="0"/>
          </a:p>
        </p:txBody>
      </p:sp>
      <p:sp>
        <p:nvSpPr>
          <p:cNvPr id="3" name="內容版面配置區 2"/>
          <p:cNvSpPr>
            <a:spLocks noGrp="1"/>
          </p:cNvSpPr>
          <p:nvPr>
            <p:ph idx="1"/>
          </p:nvPr>
        </p:nvSpPr>
        <p:spPr>
          <a:xfrm>
            <a:off x="677333" y="1565031"/>
            <a:ext cx="10383389" cy="5028274"/>
          </a:xfrm>
        </p:spPr>
        <p:txBody>
          <a:bodyPr>
            <a:normAutofit/>
          </a:bodyPr>
          <a:lstStyle/>
          <a:p>
            <a:r>
              <a:rPr lang="zh-TW" altLang="en-US" sz="3200" dirty="0" smtClean="0">
                <a:latin typeface="+mn-ea"/>
              </a:rPr>
              <a:t>經典的</a:t>
            </a:r>
            <a:r>
              <a:rPr lang="en-US" altLang="zh-TW" sz="3200" dirty="0" smtClean="0">
                <a:latin typeface="+mn-ea"/>
              </a:rPr>
              <a:t>NLP</a:t>
            </a:r>
            <a:r>
              <a:rPr lang="zh-TW" altLang="en-US" sz="3200" dirty="0" smtClean="0">
                <a:latin typeface="+mn-ea"/>
              </a:rPr>
              <a:t>實現方法</a:t>
            </a:r>
            <a:endParaRPr lang="en-US" altLang="zh-TW" sz="3200" dirty="0" smtClean="0">
              <a:latin typeface="+mn-ea"/>
            </a:endParaRPr>
          </a:p>
          <a:p>
            <a:pPr lvl="1"/>
            <a:r>
              <a:rPr lang="zh-TW" altLang="en-US" sz="3000" dirty="0" smtClean="0">
                <a:solidFill>
                  <a:srgbClr val="FF0000"/>
                </a:solidFill>
              </a:rPr>
              <a:t>命名實體識別</a:t>
            </a:r>
            <a:r>
              <a:rPr lang="en-US" altLang="zh-TW" sz="3000" dirty="0" smtClean="0">
                <a:solidFill>
                  <a:srgbClr val="FF0000"/>
                </a:solidFill>
              </a:rPr>
              <a:t>(</a:t>
            </a:r>
            <a:r>
              <a:rPr lang="en-US" altLang="zh-TW" sz="3200" dirty="0">
                <a:solidFill>
                  <a:srgbClr val="FF0000"/>
                </a:solidFill>
              </a:rPr>
              <a:t>Named Entity Recognition, NER</a:t>
            </a:r>
            <a:r>
              <a:rPr lang="en-US" altLang="zh-TW" sz="3000" dirty="0" smtClean="0">
                <a:solidFill>
                  <a:srgbClr val="FF0000"/>
                </a:solidFill>
              </a:rPr>
              <a:t>)</a:t>
            </a:r>
            <a:endParaRPr lang="en-US" altLang="zh-TW" sz="2800" dirty="0" smtClean="0">
              <a:solidFill>
                <a:srgbClr val="FF0000"/>
              </a:solidFill>
            </a:endParaRPr>
          </a:p>
          <a:p>
            <a:pPr lvl="2"/>
            <a:r>
              <a:rPr lang="zh-TW" altLang="en-US" sz="2800" dirty="0"/>
              <a:t>在句子的序列中，定位並識別人名、地名、機構名等任務</a:t>
            </a:r>
            <a:endParaRPr lang="zh-TW" altLang="en-US" sz="2800" dirty="0">
              <a:latin typeface="+mn-ea"/>
            </a:endParaRPr>
          </a:p>
        </p:txBody>
      </p:sp>
      <p:pic>
        <p:nvPicPr>
          <p:cNvPr id="4098" name="Picture 2" descr="https://ithelp.ithome.com.tw/upload/images/20181112/20112540aajJx0HXq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0318" y="3240686"/>
            <a:ext cx="5590700" cy="299735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092219" y="6211669"/>
            <a:ext cx="6096000" cy="646331"/>
          </a:xfrm>
          <a:prstGeom prst="rect">
            <a:avLst/>
          </a:prstGeom>
        </p:spPr>
        <p:txBody>
          <a:bodyPr>
            <a:spAutoFit/>
          </a:bodyPr>
          <a:lstStyle/>
          <a:p>
            <a:r>
              <a:rPr lang="zh-TW" altLang="en-US" dirty="0">
                <a:solidFill>
                  <a:srgbClr val="606870"/>
                </a:solidFill>
                <a:latin typeface="Lato"/>
              </a:rPr>
              <a:t>圖片來源：</a:t>
            </a:r>
            <a:r>
              <a:rPr lang="en-US" altLang="zh-TW" dirty="0">
                <a:solidFill>
                  <a:srgbClr val="37C0FF"/>
                </a:solidFill>
                <a:latin typeface="Lato"/>
                <a:hlinkClick r:id="rId3"/>
              </a:rPr>
              <a:t>https://blog.paralleldots.com/data-science/named-entity-recognition-milestone-models-papers-and-technologies/</a:t>
            </a:r>
            <a:endParaRPr lang="zh-TW" altLang="en-US" dirty="0"/>
          </a:p>
        </p:txBody>
      </p:sp>
    </p:spTree>
    <p:extLst>
      <p:ext uri="{BB962C8B-B14F-4D97-AF65-F5344CB8AC3E}">
        <p14:creationId xmlns:p14="http://schemas.microsoft.com/office/powerpoint/2010/main" val="31306791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自然語言文章訓練方法介紹</a:t>
            </a:r>
            <a:endParaRPr lang="zh-TW" altLang="en-US" b="1" dirty="0"/>
          </a:p>
        </p:txBody>
      </p:sp>
      <p:sp>
        <p:nvSpPr>
          <p:cNvPr id="3" name="內容版面配置區 2"/>
          <p:cNvSpPr>
            <a:spLocks noGrp="1"/>
          </p:cNvSpPr>
          <p:nvPr>
            <p:ph idx="1"/>
          </p:nvPr>
        </p:nvSpPr>
        <p:spPr>
          <a:xfrm>
            <a:off x="677333" y="1565031"/>
            <a:ext cx="4334281" cy="5028274"/>
          </a:xfrm>
        </p:spPr>
        <p:txBody>
          <a:bodyPr>
            <a:normAutofit/>
          </a:bodyPr>
          <a:lstStyle/>
          <a:p>
            <a:r>
              <a:rPr lang="zh-TW" altLang="en-US" sz="3200" dirty="0" smtClean="0">
                <a:latin typeface="+mn-ea"/>
              </a:rPr>
              <a:t>經典的</a:t>
            </a:r>
            <a:r>
              <a:rPr lang="en-US" altLang="zh-TW" sz="3200" dirty="0" smtClean="0">
                <a:latin typeface="+mn-ea"/>
              </a:rPr>
              <a:t>NLP</a:t>
            </a:r>
            <a:r>
              <a:rPr lang="zh-TW" altLang="en-US" sz="3200" dirty="0" smtClean="0">
                <a:latin typeface="+mn-ea"/>
              </a:rPr>
              <a:t>實現方法</a:t>
            </a:r>
            <a:endParaRPr lang="en-US" altLang="zh-TW" sz="3200" dirty="0" smtClean="0">
              <a:latin typeface="+mn-ea"/>
            </a:endParaRPr>
          </a:p>
          <a:p>
            <a:pPr lvl="1"/>
            <a:r>
              <a:rPr lang="zh-TW" altLang="en-US" sz="3000" dirty="0" smtClean="0">
                <a:latin typeface="+mn-ea"/>
              </a:rPr>
              <a:t>深度學習的崛起，加速</a:t>
            </a:r>
            <a:r>
              <a:rPr lang="en-US" altLang="zh-TW" sz="3000" dirty="0" smtClean="0">
                <a:latin typeface="+mn-ea"/>
              </a:rPr>
              <a:t>NLP</a:t>
            </a:r>
            <a:r>
              <a:rPr lang="zh-TW" altLang="en-US" sz="3000" dirty="0" smtClean="0">
                <a:latin typeface="+mn-ea"/>
              </a:rPr>
              <a:t>的研究發展</a:t>
            </a:r>
            <a:endParaRPr lang="en-US" altLang="zh-TW" sz="3000" dirty="0" smtClean="0">
              <a:latin typeface="+mn-ea"/>
            </a:endParaRPr>
          </a:p>
        </p:txBody>
      </p:sp>
      <p:pic>
        <p:nvPicPr>
          <p:cNvPr id="5122" name="Picture 2" descr="https://ithelp.ithome.com.tw/upload/images/20181112/20112540C9Un51af6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1615" y="1802279"/>
            <a:ext cx="7180385" cy="5055721"/>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77334" y="5802323"/>
            <a:ext cx="4258408" cy="923330"/>
          </a:xfrm>
          <a:prstGeom prst="rect">
            <a:avLst/>
          </a:prstGeom>
        </p:spPr>
        <p:txBody>
          <a:bodyPr wrap="square">
            <a:spAutoFit/>
          </a:bodyPr>
          <a:lstStyle/>
          <a:p>
            <a:r>
              <a:rPr lang="zh-TW" altLang="en-US" dirty="0">
                <a:solidFill>
                  <a:srgbClr val="606870"/>
                </a:solidFill>
                <a:latin typeface="Lato"/>
              </a:rPr>
              <a:t>圖片來源：</a:t>
            </a:r>
            <a:r>
              <a:rPr lang="en-US" altLang="zh-TW" dirty="0">
                <a:solidFill>
                  <a:srgbClr val="00A0E9"/>
                </a:solidFill>
                <a:latin typeface="Lato"/>
                <a:hlinkClick r:id="rId3"/>
              </a:rPr>
              <a:t>https://medium.com/intro-to-artificial-intelligence/entity-extraction-using-deep-learning-8014acac6bb8</a:t>
            </a:r>
            <a:endParaRPr lang="zh-TW" altLang="en-US" dirty="0"/>
          </a:p>
        </p:txBody>
      </p:sp>
    </p:spTree>
    <p:extLst>
      <p:ext uri="{BB962C8B-B14F-4D97-AF65-F5344CB8AC3E}">
        <p14:creationId xmlns:p14="http://schemas.microsoft.com/office/powerpoint/2010/main" val="36846529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自然語言文章訓練方法介紹</a:t>
            </a:r>
            <a:endParaRPr lang="zh-TW" altLang="en-US" b="1" dirty="0"/>
          </a:p>
        </p:txBody>
      </p:sp>
      <p:sp>
        <p:nvSpPr>
          <p:cNvPr id="3" name="內容版面配置區 2"/>
          <p:cNvSpPr>
            <a:spLocks noGrp="1"/>
          </p:cNvSpPr>
          <p:nvPr>
            <p:ph idx="1"/>
          </p:nvPr>
        </p:nvSpPr>
        <p:spPr>
          <a:xfrm>
            <a:off x="677334" y="3435474"/>
            <a:ext cx="8596668" cy="811211"/>
          </a:xfrm>
        </p:spPr>
        <p:txBody>
          <a:bodyPr>
            <a:normAutofit/>
          </a:bodyPr>
          <a:lstStyle/>
          <a:p>
            <a:pPr marL="0" indent="0" algn="ctr">
              <a:buNone/>
            </a:pPr>
            <a:r>
              <a:rPr lang="zh-TW" altLang="en-US" sz="3600" b="1" dirty="0" smtClean="0">
                <a:latin typeface="+mn-ea"/>
              </a:rPr>
              <a:t>基於深度學習的</a:t>
            </a:r>
            <a:r>
              <a:rPr lang="en-US" altLang="zh-TW" sz="3600" b="1" dirty="0" smtClean="0">
                <a:latin typeface="+mn-ea"/>
              </a:rPr>
              <a:t>NLP</a:t>
            </a:r>
            <a:r>
              <a:rPr lang="zh-TW" altLang="en-US" sz="3600" b="1" dirty="0" smtClean="0">
                <a:latin typeface="+mn-ea"/>
              </a:rPr>
              <a:t>常用技術</a:t>
            </a:r>
            <a:endParaRPr lang="en-US" altLang="zh-TW" sz="3600" b="1" dirty="0" smtClean="0">
              <a:latin typeface="+mn-ea"/>
            </a:endParaRPr>
          </a:p>
          <a:p>
            <a:pPr marL="0" indent="0" algn="ctr">
              <a:buNone/>
            </a:pPr>
            <a:endParaRPr lang="en-US" altLang="zh-TW" sz="3600" b="1" dirty="0" smtClean="0">
              <a:latin typeface="+mn-ea"/>
            </a:endParaRPr>
          </a:p>
          <a:p>
            <a:pPr algn="ctr"/>
            <a:endParaRPr lang="en-US" altLang="zh-TW" sz="3600" b="1" dirty="0" smtClean="0">
              <a:latin typeface="+mn-ea"/>
            </a:endParaRPr>
          </a:p>
        </p:txBody>
      </p:sp>
    </p:spTree>
    <p:extLst>
      <p:ext uri="{BB962C8B-B14F-4D97-AF65-F5344CB8AC3E}">
        <p14:creationId xmlns:p14="http://schemas.microsoft.com/office/powerpoint/2010/main" val="2476799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自然語言文章訓練方法介紹</a:t>
            </a:r>
            <a:endParaRPr lang="zh-TW" altLang="en-US" b="1" dirty="0"/>
          </a:p>
        </p:txBody>
      </p:sp>
      <p:pic>
        <p:nvPicPr>
          <p:cNvPr id="6146" name="Picture 2" descr="https://ithelp.ithome.com.tw/upload/images/20181112/20112540y0B3v1Nri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6233" y="3316165"/>
            <a:ext cx="3337783" cy="3550627"/>
          </a:xfrm>
          <a:prstGeom prst="rect">
            <a:avLst/>
          </a:prstGeom>
          <a:noFill/>
          <a:extLst>
            <a:ext uri="{909E8E84-426E-40DD-AFC4-6F175D3DCCD1}">
              <a14:hiddenFill xmlns:a14="http://schemas.microsoft.com/office/drawing/2010/main">
                <a:solidFill>
                  <a:srgbClr val="FFFFFF"/>
                </a:solidFill>
              </a14:hiddenFill>
            </a:ext>
          </a:extLst>
        </p:spPr>
      </p:pic>
      <p:sp>
        <p:nvSpPr>
          <p:cNvPr id="3" name="內容版面配置區 2"/>
          <p:cNvSpPr>
            <a:spLocks noGrp="1"/>
          </p:cNvSpPr>
          <p:nvPr>
            <p:ph idx="1"/>
          </p:nvPr>
        </p:nvSpPr>
        <p:spPr>
          <a:xfrm>
            <a:off x="677333" y="1565031"/>
            <a:ext cx="10515275" cy="5028274"/>
          </a:xfrm>
        </p:spPr>
        <p:txBody>
          <a:bodyPr>
            <a:normAutofit/>
          </a:bodyPr>
          <a:lstStyle/>
          <a:p>
            <a:r>
              <a:rPr lang="en-US" altLang="zh-TW" sz="3200" dirty="0" smtClean="0">
                <a:solidFill>
                  <a:srgbClr val="FF0000"/>
                </a:solidFill>
                <a:latin typeface="+mn-ea"/>
              </a:rPr>
              <a:t>Word2vec</a:t>
            </a:r>
          </a:p>
          <a:p>
            <a:pPr lvl="1"/>
            <a:r>
              <a:rPr lang="zh-TW" altLang="en-US" sz="2800" dirty="0"/>
              <a:t>將語料庫中的單詞（</a:t>
            </a:r>
            <a:r>
              <a:rPr lang="en-US" altLang="zh-TW" sz="2800" dirty="0"/>
              <a:t>word</a:t>
            </a:r>
            <a:r>
              <a:rPr lang="zh-TW" altLang="en-US" sz="2800" dirty="0"/>
              <a:t>）分佈在向量空間中，其中單詞之間的餘弦距離（</a:t>
            </a:r>
            <a:r>
              <a:rPr lang="en-US" altLang="zh-TW" sz="2800" dirty="0"/>
              <a:t>Cosine Distance</a:t>
            </a:r>
            <a:r>
              <a:rPr lang="zh-TW" altLang="en-US" sz="2800" dirty="0"/>
              <a:t>）用於衡量彼此的相似性，在上下文中給出一個單詞來識別性別和地理位置，如下圖的 </a:t>
            </a:r>
            <a:r>
              <a:rPr lang="en-US" altLang="zh-TW" sz="2800" dirty="0"/>
              <a:t>Vector Representations</a:t>
            </a:r>
            <a:endParaRPr lang="en-US" altLang="zh-TW" sz="2800" dirty="0" smtClean="0">
              <a:latin typeface="+mn-ea"/>
            </a:endParaRPr>
          </a:p>
        </p:txBody>
      </p:sp>
      <p:sp>
        <p:nvSpPr>
          <p:cNvPr id="4" name="矩形 3"/>
          <p:cNvSpPr/>
          <p:nvPr/>
        </p:nvSpPr>
        <p:spPr>
          <a:xfrm>
            <a:off x="677332" y="6083717"/>
            <a:ext cx="5089886" cy="646331"/>
          </a:xfrm>
          <a:prstGeom prst="rect">
            <a:avLst/>
          </a:prstGeom>
        </p:spPr>
        <p:txBody>
          <a:bodyPr wrap="square">
            <a:spAutoFit/>
          </a:bodyPr>
          <a:lstStyle/>
          <a:p>
            <a:r>
              <a:rPr lang="zh-TW" altLang="en-US" dirty="0">
                <a:solidFill>
                  <a:srgbClr val="606870"/>
                </a:solidFill>
                <a:latin typeface="Lato"/>
              </a:rPr>
              <a:t>圖片來源：</a:t>
            </a:r>
            <a:r>
              <a:rPr lang="en-US" altLang="zh-TW" dirty="0">
                <a:solidFill>
                  <a:srgbClr val="37C0FF"/>
                </a:solidFill>
                <a:latin typeface="Lato"/>
                <a:hlinkClick r:id="rId3"/>
              </a:rPr>
              <a:t>https://medium.com/cityai/deep-learning-for-natural-language-processing-part-i-8369895ffb98</a:t>
            </a:r>
            <a:endParaRPr lang="zh-TW" altLang="en-US" dirty="0"/>
          </a:p>
        </p:txBody>
      </p:sp>
    </p:spTree>
    <p:extLst>
      <p:ext uri="{BB962C8B-B14F-4D97-AF65-F5344CB8AC3E}">
        <p14:creationId xmlns:p14="http://schemas.microsoft.com/office/powerpoint/2010/main" val="28873426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自然語言文章訓練方法介紹</a:t>
            </a:r>
            <a:endParaRPr lang="zh-TW" altLang="en-US" b="1" dirty="0"/>
          </a:p>
        </p:txBody>
      </p:sp>
      <p:sp>
        <p:nvSpPr>
          <p:cNvPr id="3" name="內容版面配置區 2"/>
          <p:cNvSpPr>
            <a:spLocks noGrp="1"/>
          </p:cNvSpPr>
          <p:nvPr>
            <p:ph idx="1"/>
          </p:nvPr>
        </p:nvSpPr>
        <p:spPr>
          <a:xfrm>
            <a:off x="677333" y="1565031"/>
            <a:ext cx="10515275" cy="5028274"/>
          </a:xfrm>
        </p:spPr>
        <p:txBody>
          <a:bodyPr>
            <a:normAutofit/>
          </a:bodyPr>
          <a:lstStyle/>
          <a:p>
            <a:r>
              <a:rPr lang="en-US" altLang="zh-TW" sz="3200" dirty="0"/>
              <a:t>Word2vec </a:t>
            </a:r>
            <a:r>
              <a:rPr lang="zh-TW" altLang="en-US" sz="3200" dirty="0"/>
              <a:t>與 </a:t>
            </a:r>
            <a:r>
              <a:rPr lang="en-US" altLang="zh-TW" sz="3200" dirty="0"/>
              <a:t>one-hot encoding </a:t>
            </a:r>
            <a:r>
              <a:rPr lang="zh-TW" altLang="en-US" sz="3200" dirty="0"/>
              <a:t>的</a:t>
            </a:r>
            <a:r>
              <a:rPr lang="zh-TW" altLang="en-US" sz="3200" dirty="0" smtClean="0"/>
              <a:t>比較</a:t>
            </a:r>
            <a:endParaRPr lang="en-US" altLang="zh-TW" sz="3200" dirty="0" smtClean="0"/>
          </a:p>
          <a:p>
            <a:pPr lvl="1"/>
            <a:r>
              <a:rPr lang="en-US" altLang="zh-TW" sz="2800" dirty="0"/>
              <a:t>one-hot encoding </a:t>
            </a:r>
            <a:r>
              <a:rPr lang="zh-TW" altLang="en-US" sz="2800" dirty="0"/>
              <a:t>：</a:t>
            </a:r>
            <a:r>
              <a:rPr lang="zh-TW" altLang="en-US" sz="2800" dirty="0" smtClean="0"/>
              <a:t>使用</a:t>
            </a:r>
            <a:r>
              <a:rPr lang="zh-TW" altLang="en-US" sz="2800" dirty="0"/>
              <a:t>稀疏方式儲存，非常簡潔，但缺點是不能體現單詞和單詞之間的關係，且容易產生</a:t>
            </a:r>
            <a:r>
              <a:rPr lang="zh-TW" altLang="en-US" sz="2800" dirty="0">
                <a:solidFill>
                  <a:srgbClr val="FF0000"/>
                </a:solidFill>
              </a:rPr>
              <a:t>維度災難（</a:t>
            </a:r>
            <a:r>
              <a:rPr lang="en-US" altLang="zh-TW" sz="2800" dirty="0">
                <a:solidFill>
                  <a:srgbClr val="FF0000"/>
                </a:solidFill>
              </a:rPr>
              <a:t>curse of dimension</a:t>
            </a:r>
            <a:r>
              <a:rPr lang="zh-TW" altLang="en-US" sz="2800" dirty="0" smtClean="0">
                <a:solidFill>
                  <a:srgbClr val="FF0000"/>
                </a:solidFill>
              </a:rPr>
              <a:t>）</a:t>
            </a:r>
            <a:endParaRPr lang="en-US" altLang="zh-TW" sz="2800" dirty="0" smtClean="0">
              <a:solidFill>
                <a:srgbClr val="FF0000"/>
              </a:solidFill>
            </a:endParaRPr>
          </a:p>
          <a:p>
            <a:pPr lvl="1"/>
            <a:r>
              <a:rPr lang="en-US" altLang="zh-TW" sz="2800" dirty="0"/>
              <a:t>Word2vec </a:t>
            </a:r>
            <a:r>
              <a:rPr lang="zh-TW" altLang="en-US" sz="2800" dirty="0"/>
              <a:t>：</a:t>
            </a:r>
            <a:r>
              <a:rPr lang="zh-TW" altLang="en-US" sz="2800" dirty="0" smtClean="0"/>
              <a:t>屬於</a:t>
            </a:r>
            <a:r>
              <a:rPr lang="zh-TW" altLang="en-US" sz="2800" dirty="0">
                <a:solidFill>
                  <a:srgbClr val="FF0000"/>
                </a:solidFill>
              </a:rPr>
              <a:t>非監督式學習</a:t>
            </a:r>
            <a:r>
              <a:rPr lang="zh-TW" altLang="en-US" sz="2800" dirty="0"/>
              <a:t>（</a:t>
            </a:r>
            <a:r>
              <a:rPr lang="en-US" altLang="zh-TW" sz="2800" dirty="0"/>
              <a:t>Unsupervised Learning</a:t>
            </a:r>
            <a:r>
              <a:rPr lang="zh-TW" altLang="en-US" sz="2800" dirty="0"/>
              <a:t>），無需標記數據，透過 </a:t>
            </a:r>
            <a:r>
              <a:rPr lang="en-US" altLang="zh-TW" sz="2800" dirty="0"/>
              <a:t>cluster </a:t>
            </a:r>
            <a:r>
              <a:rPr lang="zh-TW" altLang="en-US" sz="2800" dirty="0"/>
              <a:t>單詞來學習，自動完成</a:t>
            </a:r>
            <a:r>
              <a:rPr lang="zh-TW" altLang="en-US" sz="2800" dirty="0" smtClean="0"/>
              <a:t>關聯，</a:t>
            </a:r>
            <a:r>
              <a:rPr lang="zh-TW" altLang="en-US" sz="2800" dirty="0"/>
              <a:t>完成 </a:t>
            </a:r>
            <a:r>
              <a:rPr lang="en-US" altLang="zh-TW" sz="2800" dirty="0"/>
              <a:t>Word2vec </a:t>
            </a:r>
            <a:r>
              <a:rPr lang="zh-TW" altLang="en-US" sz="2800" dirty="0"/>
              <a:t>訓練後，可以映射每個詞到一個向量，用來表示詞對詞之間</a:t>
            </a:r>
            <a:r>
              <a:rPr lang="zh-TW" altLang="en-US" sz="2800" dirty="0" smtClean="0"/>
              <a:t>的關係</a:t>
            </a:r>
            <a:endParaRPr lang="en-US" altLang="zh-TW" sz="2800" dirty="0" smtClean="0"/>
          </a:p>
        </p:txBody>
      </p:sp>
    </p:spTree>
    <p:extLst>
      <p:ext uri="{BB962C8B-B14F-4D97-AF65-F5344CB8AC3E}">
        <p14:creationId xmlns:p14="http://schemas.microsoft.com/office/powerpoint/2010/main" val="2657597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s://ithelp.ithome.com.tw/upload/images/20181112/20112540Fl3jCJ4pF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2835" y="1116622"/>
            <a:ext cx="4834988" cy="5750991"/>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pPr algn="ctr"/>
            <a:r>
              <a:rPr lang="zh-TW" altLang="en-US" b="1" dirty="0" smtClean="0"/>
              <a:t>自然語言文章訓練方法介紹</a:t>
            </a:r>
            <a:endParaRPr lang="zh-TW" altLang="en-US" b="1" dirty="0"/>
          </a:p>
        </p:txBody>
      </p:sp>
      <p:sp>
        <p:nvSpPr>
          <p:cNvPr id="3" name="內容版面配置區 2"/>
          <p:cNvSpPr>
            <a:spLocks noGrp="1"/>
          </p:cNvSpPr>
          <p:nvPr>
            <p:ph idx="1"/>
          </p:nvPr>
        </p:nvSpPr>
        <p:spPr>
          <a:xfrm>
            <a:off x="677333" y="1565031"/>
            <a:ext cx="10515275" cy="5028274"/>
          </a:xfrm>
        </p:spPr>
        <p:txBody>
          <a:bodyPr>
            <a:normAutofit/>
          </a:bodyPr>
          <a:lstStyle/>
          <a:p>
            <a:r>
              <a:rPr lang="en-US" altLang="zh-TW" sz="3200" dirty="0" smtClean="0">
                <a:latin typeface="+mn-ea"/>
              </a:rPr>
              <a:t>RNN/LSTM/GRU</a:t>
            </a:r>
          </a:p>
          <a:p>
            <a:pPr lvl="1"/>
            <a:r>
              <a:rPr lang="zh-TW" altLang="en-US" sz="2800" dirty="0"/>
              <a:t>可處理序列的資料</a:t>
            </a:r>
            <a:endParaRPr lang="en-US" altLang="zh-TW" sz="2800" dirty="0" smtClean="0">
              <a:latin typeface="+mn-ea"/>
            </a:endParaRPr>
          </a:p>
        </p:txBody>
      </p:sp>
      <p:sp>
        <p:nvSpPr>
          <p:cNvPr id="4" name="矩形 3"/>
          <p:cNvSpPr/>
          <p:nvPr/>
        </p:nvSpPr>
        <p:spPr>
          <a:xfrm>
            <a:off x="1456593" y="6084128"/>
            <a:ext cx="4662854" cy="646331"/>
          </a:xfrm>
          <a:prstGeom prst="rect">
            <a:avLst/>
          </a:prstGeom>
        </p:spPr>
        <p:txBody>
          <a:bodyPr wrap="square">
            <a:spAutoFit/>
          </a:bodyPr>
          <a:lstStyle/>
          <a:p>
            <a:r>
              <a:rPr lang="zh-TW" altLang="en-US" dirty="0">
                <a:solidFill>
                  <a:srgbClr val="606870"/>
                </a:solidFill>
                <a:latin typeface="Lato"/>
              </a:rPr>
              <a:t>圖片來源：論文</a:t>
            </a:r>
            <a:r>
              <a:rPr lang="en-US" altLang="zh-TW" dirty="0">
                <a:solidFill>
                  <a:srgbClr val="37C0FF"/>
                </a:solidFill>
                <a:latin typeface="Lato"/>
                <a:hlinkClick r:id="rId3"/>
              </a:rPr>
              <a:t>《Recent Trends in Deep Learning Based Natural Language Processing》</a:t>
            </a:r>
            <a:endParaRPr lang="zh-TW" altLang="en-US" dirty="0"/>
          </a:p>
        </p:txBody>
      </p:sp>
    </p:spTree>
    <p:extLst>
      <p:ext uri="{BB962C8B-B14F-4D97-AF65-F5344CB8AC3E}">
        <p14:creationId xmlns:p14="http://schemas.microsoft.com/office/powerpoint/2010/main" val="1542273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latin typeface="+mn-ea"/>
              </a:rPr>
              <a:t>自然語言斷詞方法介紹</a:t>
            </a:r>
            <a:endParaRPr lang="zh-TW" altLang="en-US" b="1" dirty="0"/>
          </a:p>
        </p:txBody>
      </p:sp>
      <p:sp>
        <p:nvSpPr>
          <p:cNvPr id="3" name="內容版面配置區 2"/>
          <p:cNvSpPr>
            <a:spLocks noGrp="1"/>
          </p:cNvSpPr>
          <p:nvPr>
            <p:ph idx="1"/>
          </p:nvPr>
        </p:nvSpPr>
        <p:spPr>
          <a:xfrm>
            <a:off x="677334" y="2160589"/>
            <a:ext cx="8596668" cy="4432716"/>
          </a:xfrm>
        </p:spPr>
        <p:txBody>
          <a:bodyPr>
            <a:normAutofit/>
          </a:bodyPr>
          <a:lstStyle/>
          <a:p>
            <a:r>
              <a:rPr lang="zh-TW" altLang="en-US" sz="3200" dirty="0" smtClean="0">
                <a:latin typeface="+mn-ea"/>
              </a:rPr>
              <a:t>自然語言處理</a:t>
            </a:r>
            <a:r>
              <a:rPr lang="en-US" altLang="zh-TW" sz="3200" dirty="0" smtClean="0">
                <a:latin typeface="+mn-ea"/>
              </a:rPr>
              <a:t>(NLP)</a:t>
            </a:r>
            <a:r>
              <a:rPr lang="zh-TW" altLang="en-US" sz="3200" dirty="0" smtClean="0">
                <a:latin typeface="+mn-ea"/>
              </a:rPr>
              <a:t>介紹</a:t>
            </a:r>
            <a:endParaRPr lang="en-US" altLang="zh-TW" sz="3200" dirty="0" smtClean="0">
              <a:latin typeface="+mn-ea"/>
            </a:endParaRPr>
          </a:p>
          <a:p>
            <a:pPr lvl="1"/>
            <a:r>
              <a:rPr lang="zh-TW" altLang="en-US" sz="3000" dirty="0" smtClean="0">
                <a:solidFill>
                  <a:srgbClr val="FF0000"/>
                </a:solidFill>
                <a:latin typeface="+mn-ea"/>
              </a:rPr>
              <a:t>簡單</a:t>
            </a:r>
            <a:endParaRPr lang="en-US" altLang="zh-TW" sz="3000" dirty="0" smtClean="0">
              <a:solidFill>
                <a:srgbClr val="FF0000"/>
              </a:solidFill>
              <a:latin typeface="+mn-ea"/>
            </a:endParaRPr>
          </a:p>
          <a:p>
            <a:pPr lvl="2"/>
            <a:r>
              <a:rPr lang="zh-TW" altLang="en-US" sz="2800" dirty="0"/>
              <a:t>拼寫檢查（</a:t>
            </a:r>
            <a:r>
              <a:rPr lang="en-US" altLang="zh-TW" sz="2800" dirty="0"/>
              <a:t>Spell Checking</a:t>
            </a:r>
            <a:r>
              <a:rPr lang="zh-TW" altLang="en-US" sz="2800" dirty="0"/>
              <a:t>）</a:t>
            </a:r>
          </a:p>
          <a:p>
            <a:pPr lvl="2"/>
            <a:r>
              <a:rPr lang="zh-TW" altLang="en-US" sz="2800" dirty="0"/>
              <a:t>關鍵字搜尋（</a:t>
            </a:r>
            <a:r>
              <a:rPr lang="en-US" altLang="zh-TW" sz="2800" dirty="0"/>
              <a:t>Keyword Search</a:t>
            </a:r>
            <a:r>
              <a:rPr lang="zh-TW" altLang="en-US" sz="2800" dirty="0"/>
              <a:t>）</a:t>
            </a:r>
          </a:p>
          <a:p>
            <a:pPr lvl="2"/>
            <a:r>
              <a:rPr lang="zh-TW" altLang="en-US" sz="2800" dirty="0"/>
              <a:t>找出</a:t>
            </a:r>
            <a:r>
              <a:rPr lang="zh-TW" altLang="en-US" sz="2800" dirty="0" smtClean="0"/>
              <a:t>同義詞</a:t>
            </a:r>
            <a:endParaRPr lang="en-US" altLang="zh-TW" sz="2800" dirty="0" smtClean="0">
              <a:latin typeface="+mn-ea"/>
            </a:endParaRPr>
          </a:p>
        </p:txBody>
      </p:sp>
    </p:spTree>
    <p:extLst>
      <p:ext uri="{BB962C8B-B14F-4D97-AF65-F5344CB8AC3E}">
        <p14:creationId xmlns:p14="http://schemas.microsoft.com/office/powerpoint/2010/main" val="17246228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自然語言文章訓練方法介紹</a:t>
            </a:r>
            <a:endParaRPr lang="zh-TW" altLang="en-US" b="1" dirty="0"/>
          </a:p>
        </p:txBody>
      </p:sp>
      <p:sp>
        <p:nvSpPr>
          <p:cNvPr id="3" name="內容版面配置區 2"/>
          <p:cNvSpPr>
            <a:spLocks noGrp="1"/>
          </p:cNvSpPr>
          <p:nvPr>
            <p:ph idx="1"/>
          </p:nvPr>
        </p:nvSpPr>
        <p:spPr>
          <a:xfrm>
            <a:off x="677334" y="1565031"/>
            <a:ext cx="5125590" cy="5028274"/>
          </a:xfrm>
        </p:spPr>
        <p:txBody>
          <a:bodyPr>
            <a:normAutofit/>
          </a:bodyPr>
          <a:lstStyle/>
          <a:p>
            <a:r>
              <a:rPr lang="en-US" altLang="zh-TW" sz="3200" dirty="0" smtClean="0">
                <a:latin typeface="+mn-ea"/>
              </a:rPr>
              <a:t>CNN</a:t>
            </a:r>
          </a:p>
          <a:p>
            <a:pPr lvl="1"/>
            <a:r>
              <a:rPr lang="zh-TW" altLang="en-US" sz="2600" dirty="0"/>
              <a:t>每一個 </a:t>
            </a:r>
            <a:r>
              <a:rPr lang="en-US" altLang="zh-TW" sz="2600" dirty="0"/>
              <a:t>window </a:t>
            </a:r>
            <a:r>
              <a:rPr lang="zh-TW" altLang="en-US" sz="2600" dirty="0"/>
              <a:t>是一個檢測器，作法是構建一些低級的特性，往後傳遞，最後構建高級的特性，來</a:t>
            </a:r>
            <a:r>
              <a:rPr lang="zh-TW" altLang="en-US" sz="2600" dirty="0">
                <a:solidFill>
                  <a:srgbClr val="FF0000"/>
                </a:solidFill>
              </a:rPr>
              <a:t>解決分類</a:t>
            </a:r>
            <a:r>
              <a:rPr lang="zh-TW" altLang="en-US" sz="2600" dirty="0"/>
              <a:t>等任務</a:t>
            </a:r>
            <a:endParaRPr lang="en-US" altLang="zh-TW" sz="2600" dirty="0" smtClean="0">
              <a:latin typeface="+mn-ea"/>
            </a:endParaRPr>
          </a:p>
        </p:txBody>
      </p:sp>
      <p:pic>
        <p:nvPicPr>
          <p:cNvPr id="9218" name="Picture 2" descr="https://ithelp.ithome.com.tw/upload/images/20181112/20112540dAbPDhPvS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3294" y="1505871"/>
            <a:ext cx="5958706" cy="535212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992923" y="6086427"/>
            <a:ext cx="4627685" cy="646331"/>
          </a:xfrm>
          <a:prstGeom prst="rect">
            <a:avLst/>
          </a:prstGeom>
        </p:spPr>
        <p:txBody>
          <a:bodyPr wrap="square">
            <a:spAutoFit/>
          </a:bodyPr>
          <a:lstStyle/>
          <a:p>
            <a:r>
              <a:rPr lang="zh-TW" altLang="en-US" dirty="0">
                <a:solidFill>
                  <a:srgbClr val="606870"/>
                </a:solidFill>
                <a:latin typeface="Lato"/>
              </a:rPr>
              <a:t>圖片來源：論文</a:t>
            </a:r>
            <a:r>
              <a:rPr lang="en-US" altLang="zh-TW" dirty="0">
                <a:solidFill>
                  <a:srgbClr val="37C0FF"/>
                </a:solidFill>
                <a:latin typeface="Lato"/>
                <a:hlinkClick r:id="rId3"/>
              </a:rPr>
              <a:t>《Recent Trends in Deep Learning Based Natural Language Processing》</a:t>
            </a:r>
            <a:endParaRPr lang="zh-TW" altLang="en-US" dirty="0"/>
          </a:p>
        </p:txBody>
      </p:sp>
    </p:spTree>
    <p:extLst>
      <p:ext uri="{BB962C8B-B14F-4D97-AF65-F5344CB8AC3E}">
        <p14:creationId xmlns:p14="http://schemas.microsoft.com/office/powerpoint/2010/main" val="18392618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自然語言文章訓練方法介紹</a:t>
            </a:r>
            <a:endParaRPr lang="zh-TW" altLang="en-US" b="1" dirty="0"/>
          </a:p>
        </p:txBody>
      </p:sp>
      <p:sp>
        <p:nvSpPr>
          <p:cNvPr id="3" name="內容版面配置區 2"/>
          <p:cNvSpPr>
            <a:spLocks noGrp="1"/>
          </p:cNvSpPr>
          <p:nvPr>
            <p:ph idx="1"/>
          </p:nvPr>
        </p:nvSpPr>
        <p:spPr>
          <a:xfrm>
            <a:off x="677334" y="3435474"/>
            <a:ext cx="8596668" cy="811211"/>
          </a:xfrm>
        </p:spPr>
        <p:txBody>
          <a:bodyPr>
            <a:normAutofit/>
          </a:bodyPr>
          <a:lstStyle/>
          <a:p>
            <a:pPr marL="0" indent="0" algn="ctr">
              <a:buNone/>
            </a:pPr>
            <a:r>
              <a:rPr lang="en-US" altLang="zh-TW" sz="3600" b="1" dirty="0" smtClean="0">
                <a:latin typeface="+mn-ea"/>
              </a:rPr>
              <a:t>NLP</a:t>
            </a:r>
            <a:r>
              <a:rPr lang="zh-TW" altLang="en-US" sz="3600" b="1" dirty="0" smtClean="0">
                <a:latin typeface="+mn-ea"/>
              </a:rPr>
              <a:t>處理</a:t>
            </a:r>
            <a:r>
              <a:rPr lang="zh-TW" altLang="en-US" sz="3600" b="1" dirty="0">
                <a:latin typeface="+mn-ea"/>
              </a:rPr>
              <a:t>流程</a:t>
            </a:r>
            <a:endParaRPr lang="en-US" altLang="zh-TW" sz="3600" b="1" dirty="0" smtClean="0">
              <a:latin typeface="+mn-ea"/>
            </a:endParaRPr>
          </a:p>
          <a:p>
            <a:pPr marL="0" indent="0" algn="ctr">
              <a:buNone/>
            </a:pPr>
            <a:endParaRPr lang="en-US" altLang="zh-TW" sz="3600" b="1" dirty="0" smtClean="0">
              <a:latin typeface="+mn-ea"/>
            </a:endParaRPr>
          </a:p>
          <a:p>
            <a:pPr algn="ctr"/>
            <a:endParaRPr lang="en-US" altLang="zh-TW" sz="3600" b="1" dirty="0" smtClean="0">
              <a:latin typeface="+mn-ea"/>
            </a:endParaRPr>
          </a:p>
        </p:txBody>
      </p:sp>
    </p:spTree>
    <p:extLst>
      <p:ext uri="{BB962C8B-B14F-4D97-AF65-F5344CB8AC3E}">
        <p14:creationId xmlns:p14="http://schemas.microsoft.com/office/powerpoint/2010/main" val="41884687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自然語言文章訓練方法介紹</a:t>
            </a:r>
            <a:endParaRPr lang="zh-TW" altLang="en-US" b="1" dirty="0"/>
          </a:p>
        </p:txBody>
      </p:sp>
      <p:sp>
        <p:nvSpPr>
          <p:cNvPr id="3" name="內容版面配置區 2"/>
          <p:cNvSpPr>
            <a:spLocks noGrp="1"/>
          </p:cNvSpPr>
          <p:nvPr>
            <p:ph idx="1"/>
          </p:nvPr>
        </p:nvSpPr>
        <p:spPr>
          <a:xfrm>
            <a:off x="677333" y="2066191"/>
            <a:ext cx="8906281" cy="4527113"/>
          </a:xfrm>
        </p:spPr>
        <p:txBody>
          <a:bodyPr>
            <a:normAutofit/>
          </a:bodyPr>
          <a:lstStyle/>
          <a:p>
            <a:r>
              <a:rPr lang="en-US" altLang="zh-TW" sz="3200" dirty="0" smtClean="0">
                <a:latin typeface="+mn-ea"/>
              </a:rPr>
              <a:t>NLP</a:t>
            </a:r>
            <a:r>
              <a:rPr lang="zh-TW" altLang="en-US" sz="3200" dirty="0" smtClean="0">
                <a:latin typeface="+mn-ea"/>
              </a:rPr>
              <a:t>處理流程</a:t>
            </a:r>
            <a:endParaRPr lang="en-US" altLang="zh-TW" sz="3200" dirty="0" smtClean="0">
              <a:latin typeface="+mn-ea"/>
            </a:endParaRPr>
          </a:p>
          <a:p>
            <a:pPr lvl="1"/>
            <a:r>
              <a:rPr lang="zh-TW" altLang="en-US" sz="2800" dirty="0"/>
              <a:t>詞嵌入（</a:t>
            </a:r>
            <a:r>
              <a:rPr lang="en-US" altLang="zh-TW" sz="2800" dirty="0"/>
              <a:t>Word </a:t>
            </a:r>
            <a:r>
              <a:rPr lang="en-US" altLang="zh-TW" sz="2800" dirty="0" err="1"/>
              <a:t>Embeddings</a:t>
            </a:r>
            <a:r>
              <a:rPr lang="zh-TW" altLang="en-US" sz="2800" dirty="0" smtClean="0"/>
              <a:t>）</a:t>
            </a:r>
            <a:endParaRPr lang="en-US" altLang="zh-TW" sz="2800" dirty="0" smtClean="0"/>
          </a:p>
          <a:p>
            <a:pPr lvl="1"/>
            <a:r>
              <a:rPr lang="zh-TW" altLang="en-US" sz="2800" dirty="0" smtClean="0"/>
              <a:t>編碼</a:t>
            </a:r>
            <a:r>
              <a:rPr lang="zh-TW" altLang="en-US" sz="2800" dirty="0"/>
              <a:t>（</a:t>
            </a:r>
            <a:r>
              <a:rPr lang="en-US" altLang="zh-TW" sz="2800" dirty="0"/>
              <a:t>Encode</a:t>
            </a:r>
            <a:r>
              <a:rPr lang="zh-TW" altLang="en-US" sz="2800" dirty="0" smtClean="0"/>
              <a:t>）</a:t>
            </a:r>
            <a:endParaRPr lang="en-US" altLang="zh-TW" sz="2800" dirty="0" smtClean="0"/>
          </a:p>
          <a:p>
            <a:pPr lvl="1"/>
            <a:r>
              <a:rPr lang="zh-TW" altLang="en-US" sz="2800" dirty="0" smtClean="0"/>
              <a:t>注意力</a:t>
            </a:r>
            <a:r>
              <a:rPr lang="zh-TW" altLang="en-US" sz="2800" dirty="0"/>
              <a:t>（</a:t>
            </a:r>
            <a:r>
              <a:rPr lang="en-US" altLang="zh-TW" sz="2800" dirty="0"/>
              <a:t>Attend</a:t>
            </a:r>
            <a:r>
              <a:rPr lang="zh-TW" altLang="en-US" sz="2800" dirty="0" smtClean="0"/>
              <a:t>）</a:t>
            </a:r>
            <a:endParaRPr lang="en-US" altLang="zh-TW" sz="2800" dirty="0" smtClean="0"/>
          </a:p>
          <a:p>
            <a:pPr lvl="1"/>
            <a:r>
              <a:rPr lang="zh-TW" altLang="en-US" sz="2800" dirty="0" smtClean="0"/>
              <a:t>預測</a:t>
            </a:r>
            <a:r>
              <a:rPr lang="zh-TW" altLang="en-US" sz="2800" dirty="0"/>
              <a:t>（</a:t>
            </a:r>
            <a:r>
              <a:rPr lang="en-US" altLang="zh-TW" sz="2800" dirty="0"/>
              <a:t>Predict</a:t>
            </a:r>
            <a:r>
              <a:rPr lang="zh-TW" altLang="en-US" sz="2800" dirty="0"/>
              <a:t>）</a:t>
            </a:r>
            <a:endParaRPr lang="en-US" altLang="zh-TW" sz="2800" dirty="0" smtClean="0">
              <a:latin typeface="+mn-ea"/>
            </a:endParaRPr>
          </a:p>
        </p:txBody>
      </p:sp>
    </p:spTree>
    <p:extLst>
      <p:ext uri="{BB962C8B-B14F-4D97-AF65-F5344CB8AC3E}">
        <p14:creationId xmlns:p14="http://schemas.microsoft.com/office/powerpoint/2010/main" val="1769261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ithelp.ithome.com.tw/upload/images/20181112/20112540aL6eNrm2j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9901" y="3349869"/>
            <a:ext cx="6702099" cy="3508131"/>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pPr algn="ctr"/>
            <a:r>
              <a:rPr lang="zh-TW" altLang="en-US" b="1" dirty="0" smtClean="0"/>
              <a:t>自然語言文章訓練方法介紹</a:t>
            </a:r>
            <a:endParaRPr lang="zh-TW" altLang="en-US" b="1" dirty="0"/>
          </a:p>
        </p:txBody>
      </p:sp>
      <p:sp>
        <p:nvSpPr>
          <p:cNvPr id="3" name="內容版面配置區 2"/>
          <p:cNvSpPr>
            <a:spLocks noGrp="1"/>
          </p:cNvSpPr>
          <p:nvPr>
            <p:ph idx="1"/>
          </p:nvPr>
        </p:nvSpPr>
        <p:spPr>
          <a:xfrm>
            <a:off x="677333" y="1485901"/>
            <a:ext cx="9222805" cy="5107404"/>
          </a:xfrm>
        </p:spPr>
        <p:txBody>
          <a:bodyPr>
            <a:normAutofit/>
          </a:bodyPr>
          <a:lstStyle/>
          <a:p>
            <a:r>
              <a:rPr lang="zh-TW" altLang="en-US" sz="3200" dirty="0" smtClean="0"/>
              <a:t>詞嵌入</a:t>
            </a:r>
            <a:endParaRPr lang="en-US" altLang="zh-TW" sz="3200" dirty="0" smtClean="0"/>
          </a:p>
          <a:p>
            <a:pPr lvl="1"/>
            <a:r>
              <a:rPr lang="zh-TW" altLang="en-US" sz="2800" dirty="0"/>
              <a:t>將維數為所有詞數量的</a:t>
            </a:r>
            <a:r>
              <a:rPr lang="zh-TW" altLang="en-US" sz="2800" dirty="0">
                <a:solidFill>
                  <a:srgbClr val="FF0000"/>
                </a:solidFill>
              </a:rPr>
              <a:t>高維空間</a:t>
            </a:r>
            <a:r>
              <a:rPr lang="zh-TW" altLang="en-US" sz="2800" dirty="0" smtClean="0">
                <a:solidFill>
                  <a:srgbClr val="FF0000"/>
                </a:solidFill>
              </a:rPr>
              <a:t>壓縮</a:t>
            </a:r>
            <a:r>
              <a:rPr lang="en-US" altLang="zh-TW" sz="2800" dirty="0">
                <a:solidFill>
                  <a:srgbClr val="FF0000"/>
                </a:solidFill>
              </a:rPr>
              <a:t>(</a:t>
            </a:r>
            <a:r>
              <a:rPr lang="zh-TW" altLang="en-US" sz="2800" dirty="0" smtClean="0">
                <a:solidFill>
                  <a:srgbClr val="FF0000"/>
                </a:solidFill>
              </a:rPr>
              <a:t>嵌入</a:t>
            </a:r>
            <a:r>
              <a:rPr lang="en-US" altLang="zh-TW" sz="2800" dirty="0" smtClean="0">
                <a:solidFill>
                  <a:srgbClr val="FF0000"/>
                </a:solidFill>
              </a:rPr>
              <a:t>)</a:t>
            </a:r>
            <a:r>
              <a:rPr lang="zh-TW" altLang="en-US" sz="2800" dirty="0" smtClean="0">
                <a:solidFill>
                  <a:srgbClr val="FF0000"/>
                </a:solidFill>
              </a:rPr>
              <a:t>低</a:t>
            </a:r>
            <a:r>
              <a:rPr lang="zh-TW" altLang="en-US" sz="2800" dirty="0">
                <a:solidFill>
                  <a:srgbClr val="FF0000"/>
                </a:solidFill>
              </a:rPr>
              <a:t>維</a:t>
            </a:r>
            <a:r>
              <a:rPr lang="zh-TW" altLang="en-US" sz="2800" dirty="0" smtClean="0">
                <a:solidFill>
                  <a:srgbClr val="FF0000"/>
                </a:solidFill>
              </a:rPr>
              <a:t>空間</a:t>
            </a:r>
            <a:endParaRPr lang="en-US" altLang="zh-TW" sz="2800" dirty="0">
              <a:solidFill>
                <a:srgbClr val="FF0000"/>
              </a:solidFill>
            </a:endParaRPr>
          </a:p>
          <a:p>
            <a:pPr lvl="1"/>
            <a:r>
              <a:rPr lang="zh-TW" altLang="en-US" sz="2800" dirty="0" smtClean="0"/>
              <a:t>連續</a:t>
            </a:r>
            <a:r>
              <a:rPr lang="zh-TW" altLang="en-US" sz="2800" dirty="0"/>
              <a:t>的實數域的向量</a:t>
            </a:r>
            <a:r>
              <a:rPr lang="zh-TW" altLang="en-US" sz="2800" dirty="0" smtClean="0"/>
              <a:t>空間</a:t>
            </a:r>
            <a:endParaRPr lang="en-US" altLang="zh-TW" sz="2800" dirty="0" smtClean="0"/>
          </a:p>
          <a:p>
            <a:pPr lvl="1"/>
            <a:r>
              <a:rPr lang="zh-TW" altLang="en-US" sz="2800" dirty="0" smtClean="0"/>
              <a:t>把</a:t>
            </a:r>
            <a:r>
              <a:rPr lang="zh-TW" altLang="en-US" sz="2800" dirty="0"/>
              <a:t>詞與詞之間的關係，也編碼進入這個向量</a:t>
            </a:r>
            <a:endParaRPr lang="en-US" altLang="zh-TW" sz="2800" dirty="0" smtClean="0"/>
          </a:p>
        </p:txBody>
      </p:sp>
      <p:sp>
        <p:nvSpPr>
          <p:cNvPr id="4" name="矩形 3"/>
          <p:cNvSpPr/>
          <p:nvPr/>
        </p:nvSpPr>
        <p:spPr>
          <a:xfrm>
            <a:off x="1324707" y="6079321"/>
            <a:ext cx="4566138" cy="646331"/>
          </a:xfrm>
          <a:prstGeom prst="rect">
            <a:avLst/>
          </a:prstGeom>
        </p:spPr>
        <p:txBody>
          <a:bodyPr wrap="square">
            <a:spAutoFit/>
          </a:bodyPr>
          <a:lstStyle/>
          <a:p>
            <a:r>
              <a:rPr lang="zh-TW" altLang="en-US" dirty="0">
                <a:solidFill>
                  <a:srgbClr val="606870"/>
                </a:solidFill>
                <a:latin typeface="Lato"/>
              </a:rPr>
              <a:t>圖片來源：論文</a:t>
            </a:r>
            <a:r>
              <a:rPr lang="en-US" altLang="zh-TW" dirty="0">
                <a:solidFill>
                  <a:srgbClr val="37C0FF"/>
                </a:solidFill>
                <a:latin typeface="Lato"/>
                <a:hlinkClick r:id="rId3"/>
              </a:rPr>
              <a:t>《Recent Trends in Deep Learning Based Natural Language Processing》</a:t>
            </a:r>
            <a:endParaRPr lang="zh-TW" altLang="en-US" dirty="0"/>
          </a:p>
        </p:txBody>
      </p:sp>
    </p:spTree>
    <p:extLst>
      <p:ext uri="{BB962C8B-B14F-4D97-AF65-F5344CB8AC3E}">
        <p14:creationId xmlns:p14="http://schemas.microsoft.com/office/powerpoint/2010/main" val="37202095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ithelp.ithome.com.tw/upload/images/20181112/2011254044omIwc65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9446" y="1429313"/>
            <a:ext cx="6072554" cy="5428687"/>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pPr algn="ctr"/>
            <a:r>
              <a:rPr lang="zh-TW" altLang="en-US" b="1" dirty="0" smtClean="0"/>
              <a:t>自然語言文章訓練方法介紹</a:t>
            </a:r>
            <a:endParaRPr lang="zh-TW" altLang="en-US" b="1" dirty="0"/>
          </a:p>
        </p:txBody>
      </p:sp>
      <p:sp>
        <p:nvSpPr>
          <p:cNvPr id="3" name="內容版面配置區 2"/>
          <p:cNvSpPr>
            <a:spLocks noGrp="1"/>
          </p:cNvSpPr>
          <p:nvPr>
            <p:ph idx="1"/>
          </p:nvPr>
        </p:nvSpPr>
        <p:spPr>
          <a:xfrm>
            <a:off x="677333" y="1485901"/>
            <a:ext cx="9222805" cy="5107404"/>
          </a:xfrm>
        </p:spPr>
        <p:txBody>
          <a:bodyPr>
            <a:normAutofit/>
          </a:bodyPr>
          <a:lstStyle/>
          <a:p>
            <a:r>
              <a:rPr lang="zh-TW" altLang="en-US" sz="3200" dirty="0" smtClean="0"/>
              <a:t>編碼</a:t>
            </a:r>
            <a:endParaRPr lang="en-US" altLang="zh-TW" sz="3200" dirty="0" smtClean="0"/>
          </a:p>
          <a:p>
            <a:pPr lvl="1"/>
            <a:r>
              <a:rPr lang="zh-TW" altLang="en-US" sz="2800" dirty="0"/>
              <a:t>透過 </a:t>
            </a:r>
            <a:r>
              <a:rPr lang="en-US" altLang="zh-TW" sz="2800" dirty="0">
                <a:solidFill>
                  <a:srgbClr val="FF0000"/>
                </a:solidFill>
              </a:rPr>
              <a:t>RNN</a:t>
            </a:r>
            <a:r>
              <a:rPr lang="en-US" altLang="zh-TW" sz="2800" dirty="0"/>
              <a:t> </a:t>
            </a:r>
            <a:r>
              <a:rPr lang="zh-TW" altLang="en-US" sz="2800" dirty="0"/>
              <a:t>等技術將詞語向量進一步</a:t>
            </a:r>
            <a:r>
              <a:rPr lang="zh-TW" altLang="en-US" sz="2800" dirty="0" smtClean="0"/>
              <a:t>編碼</a:t>
            </a:r>
            <a:endParaRPr lang="en-US" altLang="zh-TW" sz="2800" dirty="0" smtClean="0"/>
          </a:p>
          <a:p>
            <a:pPr lvl="1"/>
            <a:r>
              <a:rPr lang="zh-TW" altLang="en-US" sz="2800" dirty="0" smtClean="0"/>
              <a:t>編碼</a:t>
            </a:r>
            <a:r>
              <a:rPr lang="zh-TW" altLang="en-US" sz="2800" dirty="0"/>
              <a:t>成一個考慮上下文和語義的</a:t>
            </a:r>
            <a:r>
              <a:rPr lang="zh-TW" altLang="en-US" sz="2800" dirty="0">
                <a:solidFill>
                  <a:srgbClr val="FF0000"/>
                </a:solidFill>
              </a:rPr>
              <a:t>向量</a:t>
            </a:r>
            <a:endParaRPr lang="en-US" altLang="zh-TW" sz="2800" dirty="0" smtClean="0">
              <a:solidFill>
                <a:srgbClr val="FF0000"/>
              </a:solidFill>
            </a:endParaRPr>
          </a:p>
        </p:txBody>
      </p:sp>
      <p:sp>
        <p:nvSpPr>
          <p:cNvPr id="5" name="矩形 4"/>
          <p:cNvSpPr/>
          <p:nvPr/>
        </p:nvSpPr>
        <p:spPr>
          <a:xfrm>
            <a:off x="1245576" y="6079321"/>
            <a:ext cx="4873869" cy="646331"/>
          </a:xfrm>
          <a:prstGeom prst="rect">
            <a:avLst/>
          </a:prstGeom>
        </p:spPr>
        <p:txBody>
          <a:bodyPr wrap="square">
            <a:spAutoFit/>
          </a:bodyPr>
          <a:lstStyle/>
          <a:p>
            <a:r>
              <a:rPr lang="zh-TW" altLang="en-US" dirty="0">
                <a:solidFill>
                  <a:srgbClr val="606870"/>
                </a:solidFill>
                <a:latin typeface="Lato"/>
              </a:rPr>
              <a:t>圖片來源：</a:t>
            </a:r>
            <a:r>
              <a:rPr lang="en-US" altLang="zh-TW" dirty="0">
                <a:solidFill>
                  <a:srgbClr val="00A0E9"/>
                </a:solidFill>
                <a:latin typeface="Lato"/>
                <a:hlinkClick r:id="rId3"/>
              </a:rPr>
              <a:t>https://towardsdatascience.com/seq2seq-model-in-tensorflow-ec0c557e560f</a:t>
            </a:r>
            <a:endParaRPr lang="zh-TW" altLang="en-US" dirty="0"/>
          </a:p>
        </p:txBody>
      </p:sp>
    </p:spTree>
    <p:extLst>
      <p:ext uri="{BB962C8B-B14F-4D97-AF65-F5344CB8AC3E}">
        <p14:creationId xmlns:p14="http://schemas.microsoft.com/office/powerpoint/2010/main" val="567292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ithelp.ithome.com.tw/upload/images/20181112/201125401EEVjBM5r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025" y="1565031"/>
            <a:ext cx="5524975" cy="5292969"/>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p:cNvSpPr>
            <a:spLocks noGrp="1"/>
          </p:cNvSpPr>
          <p:nvPr>
            <p:ph type="title"/>
          </p:nvPr>
        </p:nvSpPr>
        <p:spPr/>
        <p:txBody>
          <a:bodyPr/>
          <a:lstStyle/>
          <a:p>
            <a:pPr algn="ctr"/>
            <a:r>
              <a:rPr lang="zh-TW" altLang="en-US" b="1" dirty="0" smtClean="0"/>
              <a:t>自然語言文章訓練方法介紹</a:t>
            </a:r>
            <a:endParaRPr lang="zh-TW" altLang="en-US" b="1" dirty="0"/>
          </a:p>
        </p:txBody>
      </p:sp>
      <p:sp>
        <p:nvSpPr>
          <p:cNvPr id="3" name="內容版面配置區 2"/>
          <p:cNvSpPr>
            <a:spLocks noGrp="1"/>
          </p:cNvSpPr>
          <p:nvPr>
            <p:ph idx="1"/>
          </p:nvPr>
        </p:nvSpPr>
        <p:spPr>
          <a:xfrm>
            <a:off x="677334" y="1485901"/>
            <a:ext cx="6321344" cy="5107404"/>
          </a:xfrm>
        </p:spPr>
        <p:txBody>
          <a:bodyPr>
            <a:normAutofit/>
          </a:bodyPr>
          <a:lstStyle/>
          <a:p>
            <a:r>
              <a:rPr lang="en-US" altLang="zh-TW" sz="3200" dirty="0">
                <a:latin typeface="+mn-ea"/>
              </a:rPr>
              <a:t>Attention </a:t>
            </a:r>
            <a:r>
              <a:rPr lang="zh-TW" altLang="en-US" sz="3200" dirty="0">
                <a:latin typeface="+mn-ea"/>
              </a:rPr>
              <a:t>機制</a:t>
            </a:r>
            <a:endParaRPr lang="en-US" altLang="zh-TW" sz="2800" dirty="0" smtClean="0">
              <a:latin typeface="+mn-ea"/>
            </a:endParaRPr>
          </a:p>
          <a:p>
            <a:pPr lvl="1"/>
            <a:r>
              <a:rPr lang="en-US" altLang="zh-TW" sz="2800" dirty="0"/>
              <a:t>Attention </a:t>
            </a:r>
            <a:r>
              <a:rPr lang="zh-TW" altLang="en-US" sz="2800" dirty="0"/>
              <a:t>的概念為注意力，聚焦在輸入序列中被認為</a:t>
            </a:r>
            <a:r>
              <a:rPr lang="zh-TW" altLang="en-US" sz="2800" dirty="0">
                <a:solidFill>
                  <a:srgbClr val="FF0000"/>
                </a:solidFill>
              </a:rPr>
              <a:t>比較重要的詞</a:t>
            </a:r>
            <a:endParaRPr lang="en-US" altLang="zh-TW" sz="2800" dirty="0" smtClean="0">
              <a:solidFill>
                <a:srgbClr val="FF0000"/>
              </a:solidFill>
            </a:endParaRPr>
          </a:p>
        </p:txBody>
      </p:sp>
      <p:sp>
        <p:nvSpPr>
          <p:cNvPr id="4" name="矩形 3"/>
          <p:cNvSpPr/>
          <p:nvPr/>
        </p:nvSpPr>
        <p:spPr>
          <a:xfrm>
            <a:off x="1585546" y="6079321"/>
            <a:ext cx="5339862" cy="646331"/>
          </a:xfrm>
          <a:prstGeom prst="rect">
            <a:avLst/>
          </a:prstGeom>
        </p:spPr>
        <p:txBody>
          <a:bodyPr wrap="square">
            <a:spAutoFit/>
          </a:bodyPr>
          <a:lstStyle/>
          <a:p>
            <a:r>
              <a:rPr lang="zh-TW" altLang="en-US" dirty="0">
                <a:solidFill>
                  <a:srgbClr val="606870"/>
                </a:solidFill>
                <a:latin typeface="Lato"/>
              </a:rPr>
              <a:t>圖片來源：論文</a:t>
            </a:r>
            <a:r>
              <a:rPr lang="en-US" altLang="zh-TW" dirty="0">
                <a:solidFill>
                  <a:srgbClr val="37C0FF"/>
                </a:solidFill>
                <a:latin typeface="Lato"/>
                <a:hlinkClick r:id="rId3"/>
              </a:rPr>
              <a:t>《Recent Trends in Deep Learning Based Natural Language Processing》</a:t>
            </a:r>
            <a:endParaRPr lang="zh-TW" altLang="en-US" dirty="0"/>
          </a:p>
        </p:txBody>
      </p:sp>
    </p:spTree>
    <p:extLst>
      <p:ext uri="{BB962C8B-B14F-4D97-AF65-F5344CB8AC3E}">
        <p14:creationId xmlns:p14="http://schemas.microsoft.com/office/powerpoint/2010/main" val="39501542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自然語言文章訓練方法介紹</a:t>
            </a:r>
            <a:endParaRPr lang="zh-TW" altLang="en-US" b="1" dirty="0"/>
          </a:p>
        </p:txBody>
      </p:sp>
      <p:sp>
        <p:nvSpPr>
          <p:cNvPr id="3" name="內容版面配置區 2"/>
          <p:cNvSpPr>
            <a:spLocks noGrp="1"/>
          </p:cNvSpPr>
          <p:nvPr>
            <p:ph idx="1"/>
          </p:nvPr>
        </p:nvSpPr>
        <p:spPr>
          <a:xfrm>
            <a:off x="677334" y="2048607"/>
            <a:ext cx="8596668" cy="4544697"/>
          </a:xfrm>
        </p:spPr>
        <p:txBody>
          <a:bodyPr>
            <a:normAutofit/>
          </a:bodyPr>
          <a:lstStyle/>
          <a:p>
            <a:r>
              <a:rPr lang="zh-TW" altLang="en-US" sz="3200" dirty="0" smtClean="0">
                <a:latin typeface="+mn-ea"/>
              </a:rPr>
              <a:t>解碼</a:t>
            </a:r>
            <a:endParaRPr lang="en-US" altLang="zh-TW" sz="3200" dirty="0" smtClean="0">
              <a:latin typeface="+mn-ea"/>
            </a:endParaRPr>
          </a:p>
          <a:p>
            <a:pPr lvl="1"/>
            <a:r>
              <a:rPr lang="zh-TW" altLang="en-US" sz="2800" dirty="0"/>
              <a:t>通過全連接層將一個壓縮的向量映射到目標對象，如詞語</a:t>
            </a:r>
            <a:endParaRPr lang="en-US" altLang="zh-TW" sz="2800" dirty="0" smtClean="0"/>
          </a:p>
        </p:txBody>
      </p:sp>
    </p:spTree>
    <p:extLst>
      <p:ext uri="{BB962C8B-B14F-4D97-AF65-F5344CB8AC3E}">
        <p14:creationId xmlns:p14="http://schemas.microsoft.com/office/powerpoint/2010/main" val="38712939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自然語言文章訓練方法介紹</a:t>
            </a:r>
            <a:endParaRPr lang="zh-TW" altLang="en-US" b="1" dirty="0"/>
          </a:p>
        </p:txBody>
      </p:sp>
      <p:sp>
        <p:nvSpPr>
          <p:cNvPr id="3" name="內容版面配置區 2"/>
          <p:cNvSpPr>
            <a:spLocks noGrp="1"/>
          </p:cNvSpPr>
          <p:nvPr>
            <p:ph idx="1"/>
          </p:nvPr>
        </p:nvSpPr>
        <p:spPr>
          <a:xfrm>
            <a:off x="677334" y="2048607"/>
            <a:ext cx="8596668" cy="4544697"/>
          </a:xfrm>
        </p:spPr>
        <p:txBody>
          <a:bodyPr>
            <a:normAutofit/>
          </a:bodyPr>
          <a:lstStyle/>
          <a:p>
            <a:r>
              <a:rPr lang="zh-TW" altLang="en-US" sz="3200" dirty="0" smtClean="0">
                <a:latin typeface="+mn-ea"/>
              </a:rPr>
              <a:t>參考資料</a:t>
            </a:r>
            <a:endParaRPr lang="en-US" altLang="zh-TW" sz="3200" dirty="0" smtClean="0">
              <a:latin typeface="+mn-ea"/>
            </a:endParaRPr>
          </a:p>
          <a:p>
            <a:pPr lvl="1"/>
            <a:endParaRPr lang="en-US" altLang="zh-TW" sz="3000" dirty="0" smtClean="0">
              <a:latin typeface="+mn-ea"/>
            </a:endParaRPr>
          </a:p>
          <a:p>
            <a:pPr lvl="1"/>
            <a:r>
              <a:rPr lang="en-US" altLang="zh-TW" sz="2800" dirty="0" smtClean="0">
                <a:hlinkClick r:id="rId2"/>
              </a:rPr>
              <a:t>CNN</a:t>
            </a:r>
            <a:r>
              <a:rPr lang="zh-TW" altLang="en-US" sz="2800" dirty="0" smtClean="0">
                <a:hlinkClick r:id="rId2"/>
              </a:rPr>
              <a:t>解析</a:t>
            </a:r>
            <a:endParaRPr lang="en-US" altLang="zh-TW" sz="2800" dirty="0" smtClean="0"/>
          </a:p>
          <a:p>
            <a:pPr lvl="1"/>
            <a:endParaRPr lang="en-US" altLang="zh-TW" sz="2800" dirty="0" smtClean="0"/>
          </a:p>
          <a:p>
            <a:pPr lvl="1"/>
            <a:r>
              <a:rPr lang="en-US" altLang="zh-TW" sz="2800" dirty="0" smtClean="0">
                <a:hlinkClick r:id="rId3"/>
              </a:rPr>
              <a:t>RNN</a:t>
            </a:r>
            <a:r>
              <a:rPr lang="zh-TW" altLang="en-US" sz="2800" dirty="0" smtClean="0">
                <a:hlinkClick r:id="rId3"/>
              </a:rPr>
              <a:t>解析</a:t>
            </a:r>
            <a:endParaRPr lang="en-US" altLang="zh-TW" sz="2800" dirty="0" smtClean="0"/>
          </a:p>
        </p:txBody>
      </p:sp>
    </p:spTree>
    <p:extLst>
      <p:ext uri="{BB962C8B-B14F-4D97-AF65-F5344CB8AC3E}">
        <p14:creationId xmlns:p14="http://schemas.microsoft.com/office/powerpoint/2010/main" val="33709786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文字向</a:t>
            </a:r>
            <a:r>
              <a:rPr lang="zh-TW" altLang="en-US" b="1" dirty="0" smtClean="0"/>
              <a:t>量化</a:t>
            </a:r>
            <a:endParaRPr lang="zh-TW" altLang="en-US" b="1" dirty="0"/>
          </a:p>
        </p:txBody>
      </p:sp>
      <p:sp>
        <p:nvSpPr>
          <p:cNvPr id="3" name="內容版面配置區 2"/>
          <p:cNvSpPr>
            <a:spLocks noGrp="1"/>
          </p:cNvSpPr>
          <p:nvPr>
            <p:ph idx="1"/>
          </p:nvPr>
        </p:nvSpPr>
        <p:spPr>
          <a:xfrm>
            <a:off x="677334" y="2160589"/>
            <a:ext cx="8596668" cy="4432716"/>
          </a:xfrm>
        </p:spPr>
        <p:txBody>
          <a:bodyPr>
            <a:normAutofit/>
          </a:bodyPr>
          <a:lstStyle/>
          <a:p>
            <a:r>
              <a:rPr lang="zh-TW" altLang="en-US" sz="3600" dirty="0" smtClean="0">
                <a:latin typeface="+mn-ea"/>
              </a:rPr>
              <a:t>文字向量化介紹</a:t>
            </a:r>
            <a:endParaRPr lang="en-US" altLang="zh-TW" sz="3600" dirty="0" smtClean="0">
              <a:latin typeface="+mn-ea"/>
            </a:endParaRPr>
          </a:p>
          <a:p>
            <a:r>
              <a:rPr lang="zh-TW" altLang="en-US" sz="3600" dirty="0">
                <a:solidFill>
                  <a:schemeClr val="tx1"/>
                </a:solidFill>
                <a:latin typeface="+mn-ea"/>
              </a:rPr>
              <a:t>向量空間</a:t>
            </a:r>
            <a:r>
              <a:rPr lang="zh-TW" altLang="en-US" sz="3600" dirty="0" smtClean="0">
                <a:solidFill>
                  <a:schemeClr val="tx1"/>
                </a:solidFill>
                <a:latin typeface="+mn-ea"/>
              </a:rPr>
              <a:t>模型</a:t>
            </a:r>
            <a:r>
              <a:rPr lang="en-US" altLang="zh-TW" sz="3600" dirty="0" smtClean="0">
                <a:solidFill>
                  <a:schemeClr val="tx1"/>
                </a:solidFill>
                <a:latin typeface="+mn-ea"/>
              </a:rPr>
              <a:t>(VSM)</a:t>
            </a:r>
            <a:r>
              <a:rPr lang="zh-TW" altLang="en-US" sz="3600" dirty="0" smtClean="0">
                <a:solidFill>
                  <a:schemeClr val="tx1"/>
                </a:solidFill>
                <a:latin typeface="+mn-ea"/>
              </a:rPr>
              <a:t>基本概念</a:t>
            </a:r>
            <a:endParaRPr lang="en-US" altLang="zh-TW" sz="3600" dirty="0" smtClean="0">
              <a:solidFill>
                <a:schemeClr val="tx1"/>
              </a:solidFill>
              <a:latin typeface="+mn-ea"/>
            </a:endParaRPr>
          </a:p>
          <a:p>
            <a:r>
              <a:rPr lang="en-US" altLang="zh-TW" sz="3600" dirty="0">
                <a:latin typeface="+mn-ea"/>
              </a:rPr>
              <a:t>One-Hot </a:t>
            </a:r>
            <a:r>
              <a:rPr lang="en-US" altLang="zh-TW" sz="3600" dirty="0" smtClean="0">
                <a:latin typeface="+mn-ea"/>
              </a:rPr>
              <a:t>Encoding</a:t>
            </a:r>
            <a:endParaRPr lang="en-US" altLang="zh-TW" sz="3600" dirty="0">
              <a:solidFill>
                <a:schemeClr val="tx1"/>
              </a:solidFill>
              <a:latin typeface="+mn-ea"/>
            </a:endParaRPr>
          </a:p>
          <a:p>
            <a:r>
              <a:rPr lang="zh-TW" altLang="en-US" sz="3600" dirty="0" smtClean="0">
                <a:latin typeface="+mn-ea"/>
              </a:rPr>
              <a:t>文字特徵</a:t>
            </a:r>
            <a:r>
              <a:rPr lang="zh-TW" altLang="en-US" sz="3600" dirty="0">
                <a:latin typeface="+mn-ea"/>
              </a:rPr>
              <a:t>選擇</a:t>
            </a:r>
            <a:r>
              <a:rPr lang="zh-TW" altLang="en-US" sz="3600" dirty="0" smtClean="0">
                <a:latin typeface="+mn-ea"/>
              </a:rPr>
              <a:t>方法</a:t>
            </a:r>
            <a:endParaRPr lang="en-US" altLang="zh-TW" sz="3600" dirty="0" smtClean="0">
              <a:latin typeface="+mn-ea"/>
            </a:endParaRPr>
          </a:p>
          <a:p>
            <a:r>
              <a:rPr lang="en-US" altLang="zh-TW" sz="3600" dirty="0" smtClean="0">
                <a:latin typeface="+mn-ea"/>
              </a:rPr>
              <a:t>TF-IDF</a:t>
            </a:r>
            <a:endParaRPr lang="en-US" altLang="zh-TW" sz="3600" dirty="0" smtClean="0">
              <a:latin typeface="+mn-ea"/>
            </a:endParaRPr>
          </a:p>
        </p:txBody>
      </p:sp>
    </p:spTree>
    <p:extLst>
      <p:ext uri="{BB962C8B-B14F-4D97-AF65-F5344CB8AC3E}">
        <p14:creationId xmlns:p14="http://schemas.microsoft.com/office/powerpoint/2010/main" val="2358649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文字向</a:t>
            </a:r>
            <a:r>
              <a:rPr lang="zh-TW" altLang="en-US" b="1" dirty="0" smtClean="0"/>
              <a:t>量化</a:t>
            </a:r>
            <a:endParaRPr lang="zh-TW" altLang="en-US" b="1" dirty="0"/>
          </a:p>
        </p:txBody>
      </p:sp>
      <p:sp>
        <p:nvSpPr>
          <p:cNvPr id="3" name="內容版面配置區 2"/>
          <p:cNvSpPr>
            <a:spLocks noGrp="1"/>
          </p:cNvSpPr>
          <p:nvPr>
            <p:ph idx="1"/>
          </p:nvPr>
        </p:nvSpPr>
        <p:spPr>
          <a:xfrm>
            <a:off x="677334" y="3368040"/>
            <a:ext cx="8596668" cy="609600"/>
          </a:xfrm>
        </p:spPr>
        <p:txBody>
          <a:bodyPr>
            <a:normAutofit lnSpcReduction="10000"/>
          </a:bodyPr>
          <a:lstStyle/>
          <a:p>
            <a:pPr marL="0" indent="0" algn="ctr">
              <a:buNone/>
            </a:pPr>
            <a:r>
              <a:rPr lang="zh-TW" altLang="en-US" sz="3600" b="1" dirty="0" smtClean="0"/>
              <a:t>文字向量化介紹</a:t>
            </a:r>
            <a:endParaRPr lang="en-US" altLang="zh-TW" sz="3600" b="1" dirty="0" smtClean="0"/>
          </a:p>
          <a:p>
            <a:pPr marL="0" indent="0">
              <a:buNone/>
            </a:pPr>
            <a:endParaRPr lang="en-US" altLang="zh-TW" sz="2800" b="1" dirty="0"/>
          </a:p>
          <a:p>
            <a:endParaRPr lang="en-US" altLang="zh-TW" sz="2800" b="1" dirty="0" smtClean="0"/>
          </a:p>
          <a:p>
            <a:endParaRPr lang="zh-TW" altLang="en-US" b="1" dirty="0"/>
          </a:p>
        </p:txBody>
      </p:sp>
    </p:spTree>
    <p:extLst>
      <p:ext uri="{BB962C8B-B14F-4D97-AF65-F5344CB8AC3E}">
        <p14:creationId xmlns:p14="http://schemas.microsoft.com/office/powerpoint/2010/main" val="2728600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latin typeface="+mn-ea"/>
              </a:rPr>
              <a:t>自然語言斷詞方法介紹</a:t>
            </a:r>
            <a:endParaRPr lang="zh-TW" altLang="en-US" b="1" dirty="0"/>
          </a:p>
        </p:txBody>
      </p:sp>
      <p:sp>
        <p:nvSpPr>
          <p:cNvPr id="3" name="內容版面配置區 2"/>
          <p:cNvSpPr>
            <a:spLocks noGrp="1"/>
          </p:cNvSpPr>
          <p:nvPr>
            <p:ph idx="1"/>
          </p:nvPr>
        </p:nvSpPr>
        <p:spPr>
          <a:xfrm>
            <a:off x="677334" y="2160589"/>
            <a:ext cx="8596668" cy="4432716"/>
          </a:xfrm>
        </p:spPr>
        <p:txBody>
          <a:bodyPr>
            <a:normAutofit/>
          </a:bodyPr>
          <a:lstStyle/>
          <a:p>
            <a:r>
              <a:rPr lang="zh-TW" altLang="en-US" sz="3200" dirty="0" smtClean="0">
                <a:latin typeface="+mn-ea"/>
              </a:rPr>
              <a:t>自然語言處理</a:t>
            </a:r>
            <a:r>
              <a:rPr lang="en-US" altLang="zh-TW" sz="3200" dirty="0" smtClean="0">
                <a:latin typeface="+mn-ea"/>
              </a:rPr>
              <a:t>(NLP)</a:t>
            </a:r>
            <a:r>
              <a:rPr lang="zh-TW" altLang="en-US" sz="3200" dirty="0" smtClean="0">
                <a:latin typeface="+mn-ea"/>
              </a:rPr>
              <a:t>介紹</a:t>
            </a:r>
            <a:endParaRPr lang="en-US" altLang="zh-TW" sz="3200" dirty="0" smtClean="0">
              <a:latin typeface="+mn-ea"/>
            </a:endParaRPr>
          </a:p>
          <a:p>
            <a:pPr lvl="1"/>
            <a:r>
              <a:rPr lang="zh-TW" altLang="en-US" sz="3000" dirty="0" smtClean="0">
                <a:solidFill>
                  <a:srgbClr val="FF0000"/>
                </a:solidFill>
              </a:rPr>
              <a:t>中等</a:t>
            </a:r>
            <a:endParaRPr lang="en-US" altLang="zh-TW" sz="3000" dirty="0" smtClean="0">
              <a:solidFill>
                <a:srgbClr val="FF0000"/>
              </a:solidFill>
            </a:endParaRPr>
          </a:p>
          <a:p>
            <a:pPr lvl="2"/>
            <a:r>
              <a:rPr lang="zh-TW" altLang="en-US" sz="2800" dirty="0" smtClean="0"/>
              <a:t>從</a:t>
            </a:r>
            <a:r>
              <a:rPr lang="zh-TW" altLang="en-US" sz="2800" dirty="0"/>
              <a:t>網站、文件中解析</a:t>
            </a:r>
            <a:r>
              <a:rPr lang="zh-TW" altLang="en-US" sz="2800" dirty="0" smtClean="0"/>
              <a:t>訊息</a:t>
            </a:r>
            <a:endParaRPr lang="zh-TW" altLang="en-US" sz="2800" dirty="0"/>
          </a:p>
        </p:txBody>
      </p:sp>
    </p:spTree>
    <p:extLst>
      <p:ext uri="{BB962C8B-B14F-4D97-AF65-F5344CB8AC3E}">
        <p14:creationId xmlns:p14="http://schemas.microsoft.com/office/powerpoint/2010/main" val="17302524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t>文字向</a:t>
            </a:r>
            <a:r>
              <a:rPr lang="zh-TW" altLang="en-US" b="1" dirty="0" smtClean="0"/>
              <a:t>量化</a:t>
            </a:r>
            <a:endParaRPr lang="zh-TW" altLang="en-US" b="1" dirty="0"/>
          </a:p>
        </p:txBody>
      </p:sp>
      <p:sp>
        <p:nvSpPr>
          <p:cNvPr id="3" name="內容版面配置區 2"/>
          <p:cNvSpPr>
            <a:spLocks noGrp="1"/>
          </p:cNvSpPr>
          <p:nvPr>
            <p:ph idx="1"/>
          </p:nvPr>
        </p:nvSpPr>
        <p:spPr>
          <a:xfrm>
            <a:off x="677333" y="2160589"/>
            <a:ext cx="7789659" cy="3880773"/>
          </a:xfrm>
        </p:spPr>
        <p:txBody>
          <a:bodyPr>
            <a:normAutofit/>
          </a:bodyPr>
          <a:lstStyle/>
          <a:p>
            <a:r>
              <a:rPr lang="zh-TW" altLang="en-US" sz="3200" dirty="0" smtClean="0"/>
              <a:t>文字向量化介紹</a:t>
            </a:r>
            <a:endParaRPr lang="en-US" altLang="zh-TW" sz="3200" dirty="0" smtClean="0"/>
          </a:p>
          <a:p>
            <a:pPr lvl="1"/>
            <a:endParaRPr lang="en-US" altLang="zh-TW" sz="2400" dirty="0" smtClean="0"/>
          </a:p>
          <a:p>
            <a:pPr lvl="1"/>
            <a:r>
              <a:rPr lang="zh-TW" altLang="en-US" sz="2800" dirty="0" smtClean="0"/>
              <a:t>把</a:t>
            </a:r>
            <a:r>
              <a:rPr lang="zh-TW" altLang="en-US" sz="2800" dirty="0"/>
              <a:t>文字表達為可以讓</a:t>
            </a:r>
            <a:r>
              <a:rPr lang="zh-TW" altLang="en-US" sz="2800" dirty="0" smtClean="0">
                <a:solidFill>
                  <a:srgbClr val="FF0000"/>
                </a:solidFill>
              </a:rPr>
              <a:t>計算機理解</a:t>
            </a:r>
            <a:r>
              <a:rPr lang="zh-TW" altLang="en-US" sz="2800" dirty="0"/>
              <a:t>的</a:t>
            </a:r>
            <a:r>
              <a:rPr lang="zh-TW" altLang="en-US" sz="2800" dirty="0" smtClean="0"/>
              <a:t>形式</a:t>
            </a:r>
            <a:endParaRPr lang="en-US" altLang="zh-TW" sz="2800" dirty="0" smtClean="0"/>
          </a:p>
          <a:p>
            <a:pPr lvl="1"/>
            <a:endParaRPr lang="en-US" altLang="zh-TW" sz="2800" dirty="0" smtClean="0"/>
          </a:p>
          <a:p>
            <a:pPr lvl="1"/>
            <a:r>
              <a:rPr lang="zh-TW" altLang="en-US" sz="2800" dirty="0" smtClean="0"/>
              <a:t>分為</a:t>
            </a:r>
            <a:r>
              <a:rPr lang="zh-TW" altLang="en-US" sz="2800" dirty="0" smtClean="0">
                <a:solidFill>
                  <a:srgbClr val="FF0000"/>
                </a:solidFill>
              </a:rPr>
              <a:t>詞向量</a:t>
            </a:r>
            <a:r>
              <a:rPr lang="zh-TW" altLang="en-US" sz="2800" dirty="0" smtClean="0"/>
              <a:t>表達、</a:t>
            </a:r>
            <a:r>
              <a:rPr lang="zh-TW" altLang="en-US" sz="2800" dirty="0" smtClean="0">
                <a:solidFill>
                  <a:srgbClr val="FF0000"/>
                </a:solidFill>
              </a:rPr>
              <a:t>短</a:t>
            </a:r>
            <a:r>
              <a:rPr lang="zh-TW" altLang="en-US" sz="2800" dirty="0" smtClean="0">
                <a:solidFill>
                  <a:srgbClr val="FF0000"/>
                </a:solidFill>
              </a:rPr>
              <a:t>文字向量</a:t>
            </a:r>
            <a:r>
              <a:rPr lang="zh-TW" altLang="en-US" sz="2800" dirty="0" smtClean="0"/>
              <a:t>表達、</a:t>
            </a:r>
            <a:r>
              <a:rPr lang="zh-TW" altLang="en-US" sz="2800" dirty="0" smtClean="0">
                <a:solidFill>
                  <a:srgbClr val="FF0000"/>
                </a:solidFill>
              </a:rPr>
              <a:t>長</a:t>
            </a:r>
            <a:r>
              <a:rPr lang="zh-TW" altLang="en-US" sz="2800" dirty="0" smtClean="0">
                <a:solidFill>
                  <a:srgbClr val="FF0000"/>
                </a:solidFill>
              </a:rPr>
              <a:t>文字向量</a:t>
            </a:r>
            <a:r>
              <a:rPr lang="zh-TW" altLang="en-US" sz="2800" dirty="0" smtClean="0"/>
              <a:t>表達</a:t>
            </a:r>
            <a:endParaRPr lang="en-US" altLang="zh-TW" sz="2800" dirty="0" smtClean="0"/>
          </a:p>
        </p:txBody>
      </p:sp>
    </p:spTree>
    <p:extLst>
      <p:ext uri="{BB962C8B-B14F-4D97-AF65-F5344CB8AC3E}">
        <p14:creationId xmlns:p14="http://schemas.microsoft.com/office/powerpoint/2010/main" val="223142038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文字向</a:t>
            </a:r>
            <a:r>
              <a:rPr lang="zh-TW" altLang="en-US" b="1" dirty="0" smtClean="0"/>
              <a:t>量化</a:t>
            </a:r>
            <a:endParaRPr lang="zh-TW" altLang="en-US" b="1" dirty="0"/>
          </a:p>
        </p:txBody>
      </p:sp>
      <p:sp>
        <p:nvSpPr>
          <p:cNvPr id="3" name="內容版面配置區 2"/>
          <p:cNvSpPr>
            <a:spLocks noGrp="1"/>
          </p:cNvSpPr>
          <p:nvPr>
            <p:ph idx="1"/>
          </p:nvPr>
        </p:nvSpPr>
        <p:spPr>
          <a:xfrm>
            <a:off x="677334" y="3368040"/>
            <a:ext cx="8596668" cy="609600"/>
          </a:xfrm>
        </p:spPr>
        <p:txBody>
          <a:bodyPr>
            <a:normAutofit lnSpcReduction="10000"/>
          </a:bodyPr>
          <a:lstStyle/>
          <a:p>
            <a:pPr marL="0" indent="0" algn="ctr">
              <a:buNone/>
            </a:pPr>
            <a:r>
              <a:rPr lang="zh-TW" altLang="en-US" sz="3600" b="1" dirty="0">
                <a:solidFill>
                  <a:schemeClr val="tx1"/>
                </a:solidFill>
              </a:rPr>
              <a:t>向量空間模型</a:t>
            </a:r>
            <a:r>
              <a:rPr lang="en-US" altLang="zh-TW" sz="3600" b="1" dirty="0">
                <a:solidFill>
                  <a:schemeClr val="tx1"/>
                </a:solidFill>
              </a:rPr>
              <a:t>(VSM)</a:t>
            </a:r>
            <a:r>
              <a:rPr lang="zh-TW" altLang="en-US" sz="3600" b="1" dirty="0">
                <a:solidFill>
                  <a:schemeClr val="tx1"/>
                </a:solidFill>
              </a:rPr>
              <a:t>基本</a:t>
            </a:r>
            <a:r>
              <a:rPr lang="zh-TW" altLang="en-US" sz="3600" b="1" dirty="0" smtClean="0">
                <a:solidFill>
                  <a:schemeClr val="tx1"/>
                </a:solidFill>
              </a:rPr>
              <a:t>概念</a:t>
            </a:r>
            <a:endParaRPr lang="en-US" altLang="zh-TW" sz="2800" b="1" dirty="0" smtClean="0"/>
          </a:p>
          <a:p>
            <a:endParaRPr lang="zh-TW" altLang="en-US" b="1" dirty="0"/>
          </a:p>
        </p:txBody>
      </p:sp>
    </p:spTree>
    <p:extLst>
      <p:ext uri="{BB962C8B-B14F-4D97-AF65-F5344CB8AC3E}">
        <p14:creationId xmlns:p14="http://schemas.microsoft.com/office/powerpoint/2010/main" val="24025219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t>文字向</a:t>
            </a:r>
            <a:r>
              <a:rPr lang="zh-TW" altLang="en-US" b="1" dirty="0" smtClean="0"/>
              <a:t>量化</a:t>
            </a:r>
            <a:endParaRPr lang="zh-TW" altLang="en-US" b="1" dirty="0"/>
          </a:p>
        </p:txBody>
      </p:sp>
      <p:sp>
        <p:nvSpPr>
          <p:cNvPr id="3" name="內容版面配置區 2"/>
          <p:cNvSpPr>
            <a:spLocks noGrp="1"/>
          </p:cNvSpPr>
          <p:nvPr>
            <p:ph idx="1"/>
          </p:nvPr>
        </p:nvSpPr>
        <p:spPr>
          <a:xfrm>
            <a:off x="677334" y="2160589"/>
            <a:ext cx="8501836" cy="3880773"/>
          </a:xfrm>
        </p:spPr>
        <p:txBody>
          <a:bodyPr>
            <a:normAutofit lnSpcReduction="10000"/>
          </a:bodyPr>
          <a:lstStyle/>
          <a:p>
            <a:r>
              <a:rPr lang="en-US" altLang="zh-TW" sz="3200" dirty="0"/>
              <a:t>VSM</a:t>
            </a:r>
            <a:r>
              <a:rPr lang="zh-TW" altLang="en-US" sz="3200" dirty="0"/>
              <a:t>基本</a:t>
            </a:r>
            <a:r>
              <a:rPr lang="zh-TW" altLang="en-US" sz="3200" dirty="0" smtClean="0"/>
              <a:t>概念</a:t>
            </a:r>
            <a:endParaRPr lang="en-US" altLang="zh-TW" sz="3200" dirty="0" smtClean="0"/>
          </a:p>
          <a:p>
            <a:pPr lvl="1"/>
            <a:endParaRPr lang="en-US" altLang="zh-TW" sz="2400" dirty="0" smtClean="0"/>
          </a:p>
          <a:p>
            <a:pPr lvl="1"/>
            <a:r>
              <a:rPr lang="zh-TW" altLang="en-US" sz="2800" dirty="0" smtClean="0"/>
              <a:t>文字</a:t>
            </a:r>
            <a:r>
              <a:rPr lang="zh-TW" altLang="en-US" sz="2800" dirty="0"/>
              <a:t>表示通常採用</a:t>
            </a:r>
            <a:r>
              <a:rPr lang="zh-TW" altLang="en-US" sz="2800" dirty="0">
                <a:solidFill>
                  <a:srgbClr val="FF0000"/>
                </a:solidFill>
              </a:rPr>
              <a:t>向量空間模型</a:t>
            </a:r>
            <a:r>
              <a:rPr lang="zh-TW" altLang="en-US" sz="2800" dirty="0"/>
              <a:t>（</a:t>
            </a:r>
            <a:r>
              <a:rPr lang="en-US" altLang="zh-TW" sz="2800" dirty="0"/>
              <a:t>vector space model</a:t>
            </a:r>
            <a:r>
              <a:rPr lang="zh-TW" altLang="en-US" sz="2800" dirty="0"/>
              <a:t>，</a:t>
            </a:r>
            <a:r>
              <a:rPr lang="en-US" altLang="zh-TW" sz="2800" dirty="0">
                <a:solidFill>
                  <a:srgbClr val="FF0000"/>
                </a:solidFill>
              </a:rPr>
              <a:t>VSM</a:t>
            </a:r>
            <a:r>
              <a:rPr lang="en-US" altLang="zh-TW" sz="2800" dirty="0" smtClean="0"/>
              <a:t>)</a:t>
            </a:r>
          </a:p>
          <a:p>
            <a:pPr lvl="1"/>
            <a:endParaRPr lang="en-US" altLang="zh-TW" sz="2800" dirty="0"/>
          </a:p>
          <a:p>
            <a:pPr lvl="1"/>
            <a:r>
              <a:rPr lang="en-US" altLang="zh-TW" sz="2800" dirty="0"/>
              <a:t>VSM</a:t>
            </a:r>
            <a:r>
              <a:rPr lang="zh-TW" altLang="en-US" sz="2800" dirty="0"/>
              <a:t>是</a:t>
            </a:r>
            <a:r>
              <a:rPr lang="en-US" altLang="zh-TW" sz="2800" dirty="0"/>
              <a:t>20</a:t>
            </a:r>
            <a:r>
              <a:rPr lang="zh-TW" altLang="en-US" sz="2800" dirty="0"/>
              <a:t>世紀</a:t>
            </a:r>
            <a:r>
              <a:rPr lang="en-US" altLang="zh-TW" sz="2800" dirty="0"/>
              <a:t>60</a:t>
            </a:r>
            <a:r>
              <a:rPr lang="zh-TW" altLang="en-US" sz="2800" dirty="0"/>
              <a:t>年代末期由</a:t>
            </a:r>
            <a:r>
              <a:rPr lang="en-US" altLang="zh-TW" sz="2800" dirty="0" err="1"/>
              <a:t>G.Salton</a:t>
            </a:r>
            <a:r>
              <a:rPr lang="zh-TW" altLang="en-US" sz="2800" dirty="0"/>
              <a:t>等人提出的</a:t>
            </a:r>
            <a:r>
              <a:rPr lang="en-US" altLang="zh-TW" sz="2800" dirty="0"/>
              <a:t>[Salton</a:t>
            </a:r>
            <a:r>
              <a:rPr lang="zh-TW" altLang="en-US" sz="2800" dirty="0"/>
              <a:t>，</a:t>
            </a:r>
            <a:r>
              <a:rPr lang="en-US" altLang="zh-TW" sz="2800" dirty="0"/>
              <a:t>1971]</a:t>
            </a:r>
            <a:r>
              <a:rPr lang="zh-TW" altLang="en-US" sz="2800" dirty="0"/>
              <a:t>，最早用在</a:t>
            </a:r>
            <a:r>
              <a:rPr lang="en-US" altLang="zh-TW" sz="2800" dirty="0">
                <a:solidFill>
                  <a:srgbClr val="FF0000"/>
                </a:solidFill>
              </a:rPr>
              <a:t>SMART</a:t>
            </a:r>
            <a:r>
              <a:rPr lang="zh-TW" altLang="en-US" sz="2800" dirty="0">
                <a:solidFill>
                  <a:srgbClr val="FF0000"/>
                </a:solidFill>
              </a:rPr>
              <a:t>資訊檢索系統</a:t>
            </a:r>
            <a:r>
              <a:rPr lang="zh-TW" altLang="en-US" sz="2800" dirty="0"/>
              <a:t>中，目前已經成為</a:t>
            </a:r>
            <a:r>
              <a:rPr lang="zh-TW" altLang="en-US" sz="2800" dirty="0">
                <a:solidFill>
                  <a:srgbClr val="FF0000"/>
                </a:solidFill>
              </a:rPr>
              <a:t>自然語言處理中常用的模型</a:t>
            </a:r>
            <a:endParaRPr lang="en-US" altLang="zh-TW" sz="2800" dirty="0">
              <a:solidFill>
                <a:srgbClr val="FF0000"/>
              </a:solidFill>
            </a:endParaRPr>
          </a:p>
          <a:p>
            <a:pPr lvl="1"/>
            <a:endParaRPr lang="zh-TW" altLang="en-US" sz="2000" dirty="0"/>
          </a:p>
        </p:txBody>
      </p:sp>
    </p:spTree>
    <p:extLst>
      <p:ext uri="{BB962C8B-B14F-4D97-AF65-F5344CB8AC3E}">
        <p14:creationId xmlns:p14="http://schemas.microsoft.com/office/powerpoint/2010/main" val="9769955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t>文字向</a:t>
            </a:r>
            <a:r>
              <a:rPr lang="zh-TW" altLang="en-US" b="1" dirty="0" smtClean="0"/>
              <a:t>量化</a:t>
            </a:r>
            <a:endParaRPr lang="zh-TW" altLang="en-US" b="1" dirty="0"/>
          </a:p>
        </p:txBody>
      </p:sp>
      <p:sp>
        <p:nvSpPr>
          <p:cNvPr id="3" name="內容版面配置區 2"/>
          <p:cNvSpPr>
            <a:spLocks noGrp="1"/>
          </p:cNvSpPr>
          <p:nvPr>
            <p:ph idx="1"/>
          </p:nvPr>
        </p:nvSpPr>
        <p:spPr>
          <a:xfrm>
            <a:off x="677333" y="1661746"/>
            <a:ext cx="8980013" cy="4633545"/>
          </a:xfrm>
        </p:spPr>
        <p:txBody>
          <a:bodyPr>
            <a:normAutofit/>
          </a:bodyPr>
          <a:lstStyle/>
          <a:p>
            <a:r>
              <a:rPr lang="en-US" altLang="zh-TW" sz="3200" dirty="0" smtClean="0"/>
              <a:t>VSM</a:t>
            </a:r>
            <a:r>
              <a:rPr lang="zh-TW" altLang="en-US" sz="3200" dirty="0" smtClean="0"/>
              <a:t>基本</a:t>
            </a:r>
            <a:r>
              <a:rPr lang="zh-TW" altLang="en-US" sz="3200" dirty="0"/>
              <a:t>概念</a:t>
            </a:r>
            <a:endParaRPr lang="en-US" altLang="zh-TW" sz="3200" dirty="0" smtClean="0"/>
          </a:p>
          <a:p>
            <a:pPr lvl="1"/>
            <a:r>
              <a:rPr lang="zh-TW" altLang="en-US" sz="2800" b="1" dirty="0">
                <a:solidFill>
                  <a:srgbClr val="FF0000"/>
                </a:solidFill>
              </a:rPr>
              <a:t>文件</a:t>
            </a:r>
            <a:r>
              <a:rPr lang="en-US" altLang="zh-TW" sz="2800" b="1" dirty="0">
                <a:solidFill>
                  <a:srgbClr val="FF0000"/>
                </a:solidFill>
              </a:rPr>
              <a:t>(document)</a:t>
            </a:r>
            <a:r>
              <a:rPr lang="zh-TW" altLang="en-US" sz="2800" dirty="0"/>
              <a:t>：通常是文章中</a:t>
            </a:r>
            <a:r>
              <a:rPr lang="zh-TW" altLang="en-US" sz="2800" dirty="0">
                <a:solidFill>
                  <a:srgbClr val="FF0000"/>
                </a:solidFill>
              </a:rPr>
              <a:t>具有一定規模的片段</a:t>
            </a:r>
            <a:r>
              <a:rPr lang="zh-TW" altLang="en-US" sz="2800" dirty="0"/>
              <a:t>，如句子、句群、段落、段落組直至整篇</a:t>
            </a:r>
            <a:r>
              <a:rPr lang="zh-TW" altLang="en-US" sz="2800" dirty="0" smtClean="0"/>
              <a:t>文章</a:t>
            </a:r>
            <a:endParaRPr lang="en-US" altLang="zh-TW" sz="2800" dirty="0" smtClean="0"/>
          </a:p>
          <a:p>
            <a:pPr lvl="1"/>
            <a:endParaRPr lang="en-US" altLang="zh-TW" sz="2800" dirty="0">
              <a:solidFill>
                <a:srgbClr val="FF0000"/>
              </a:solidFill>
            </a:endParaRPr>
          </a:p>
          <a:p>
            <a:pPr lvl="1"/>
            <a:r>
              <a:rPr lang="zh-TW" altLang="en-US" sz="2800" b="1" dirty="0" smtClean="0">
                <a:solidFill>
                  <a:srgbClr val="FF0000"/>
                </a:solidFill>
              </a:rPr>
              <a:t>特徵</a:t>
            </a:r>
            <a:r>
              <a:rPr lang="zh-TW" altLang="en-US" sz="2800" b="1" dirty="0">
                <a:solidFill>
                  <a:srgbClr val="FF0000"/>
                </a:solidFill>
              </a:rPr>
              <a:t>項</a:t>
            </a:r>
            <a:r>
              <a:rPr lang="en-US" altLang="zh-TW" sz="2800" b="1" dirty="0" smtClean="0">
                <a:solidFill>
                  <a:srgbClr val="FF0000"/>
                </a:solidFill>
              </a:rPr>
              <a:t>(feature </a:t>
            </a:r>
            <a:r>
              <a:rPr lang="en-US" altLang="zh-TW" sz="2800" b="1" dirty="0">
                <a:solidFill>
                  <a:srgbClr val="FF0000"/>
                </a:solidFill>
              </a:rPr>
              <a:t>term)</a:t>
            </a:r>
            <a:r>
              <a:rPr lang="zh-TW" altLang="en-US" sz="2800" dirty="0"/>
              <a:t>：特徵項是</a:t>
            </a:r>
            <a:r>
              <a:rPr lang="en-US" altLang="zh-TW" sz="2800" dirty="0"/>
              <a:t>VSM</a:t>
            </a:r>
            <a:r>
              <a:rPr lang="zh-TW" altLang="en-US" sz="2800" dirty="0"/>
              <a:t>中</a:t>
            </a:r>
            <a:r>
              <a:rPr lang="zh-TW" altLang="en-US" sz="2800" dirty="0">
                <a:solidFill>
                  <a:srgbClr val="FF0000"/>
                </a:solidFill>
              </a:rPr>
              <a:t>最小的不可分的語言單元</a:t>
            </a:r>
            <a:r>
              <a:rPr lang="zh-TW" altLang="en-US" sz="2800" dirty="0"/>
              <a:t>，可以是字、詞、片語或短語</a:t>
            </a:r>
            <a:r>
              <a:rPr lang="zh-TW" altLang="en-US" sz="2800" dirty="0" smtClean="0"/>
              <a:t>等。</a:t>
            </a:r>
            <a:r>
              <a:rPr lang="zh-TW" altLang="en-US" sz="2800" dirty="0"/>
              <a:t>一個文件的內容被看成是它含有的特徵項所組成的</a:t>
            </a:r>
            <a:r>
              <a:rPr lang="zh-TW" altLang="en-US" sz="2800" dirty="0" smtClean="0"/>
              <a:t>集合，表示為：</a:t>
            </a:r>
            <a:endParaRPr lang="zh-TW" altLang="en-US" sz="2800" dirty="0">
              <a:solidFill>
                <a:srgbClr val="FF0000"/>
              </a:solidFill>
            </a:endParaRPr>
          </a:p>
        </p:txBody>
      </p:sp>
      <p:pic>
        <p:nvPicPr>
          <p:cNvPr id="8" name="圖片 7"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841" y="5669794"/>
            <a:ext cx="7597607" cy="446916"/>
          </a:xfrm>
          <a:prstGeom prst="rect">
            <a:avLst/>
          </a:prstGeom>
        </p:spPr>
      </p:pic>
    </p:spTree>
    <p:extLst>
      <p:ext uri="{BB962C8B-B14F-4D97-AF65-F5344CB8AC3E}">
        <p14:creationId xmlns:p14="http://schemas.microsoft.com/office/powerpoint/2010/main" val="18723531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t>文字向</a:t>
            </a:r>
            <a:r>
              <a:rPr lang="zh-TW" altLang="en-US" b="1" dirty="0" smtClean="0"/>
              <a:t>量化</a:t>
            </a:r>
            <a:endParaRPr lang="zh-TW" altLang="en-US" b="1" dirty="0"/>
          </a:p>
        </p:txBody>
      </p:sp>
      <p:sp>
        <p:nvSpPr>
          <p:cNvPr id="3" name="內容版面配置區 2"/>
          <p:cNvSpPr>
            <a:spLocks noGrp="1"/>
          </p:cNvSpPr>
          <p:nvPr>
            <p:ph idx="1"/>
          </p:nvPr>
        </p:nvSpPr>
        <p:spPr>
          <a:xfrm>
            <a:off x="677333" y="2160589"/>
            <a:ext cx="8980013" cy="4528969"/>
          </a:xfrm>
        </p:spPr>
        <p:txBody>
          <a:bodyPr/>
          <a:lstStyle/>
          <a:p>
            <a:r>
              <a:rPr lang="en-US" altLang="zh-TW" sz="3200" dirty="0" smtClean="0"/>
              <a:t>VSM</a:t>
            </a:r>
            <a:r>
              <a:rPr lang="zh-TW" altLang="en-US" sz="3200" dirty="0" smtClean="0"/>
              <a:t>基本</a:t>
            </a:r>
            <a:r>
              <a:rPr lang="zh-TW" altLang="en-US" sz="3200" dirty="0"/>
              <a:t>概念</a:t>
            </a:r>
            <a:endParaRPr lang="en-US" altLang="zh-TW" sz="3200" dirty="0" smtClean="0"/>
          </a:p>
          <a:p>
            <a:pPr lvl="1"/>
            <a:r>
              <a:rPr lang="zh-TW" altLang="en-US" sz="2800" b="1" dirty="0" smtClean="0">
                <a:solidFill>
                  <a:srgbClr val="FF0000"/>
                </a:solidFill>
              </a:rPr>
              <a:t>特徵項</a:t>
            </a:r>
            <a:r>
              <a:rPr lang="zh-TW" altLang="en-US" sz="2800" b="1" dirty="0">
                <a:solidFill>
                  <a:srgbClr val="FF0000"/>
                </a:solidFill>
              </a:rPr>
              <a:t>的權重</a:t>
            </a:r>
            <a:r>
              <a:rPr lang="en-US" altLang="zh-TW" sz="2800" b="1" dirty="0">
                <a:solidFill>
                  <a:srgbClr val="FF0000"/>
                </a:solidFill>
              </a:rPr>
              <a:t>(term weight)</a:t>
            </a:r>
            <a:r>
              <a:rPr lang="zh-TW" altLang="en-US" sz="2800" dirty="0"/>
              <a:t>：對於</a:t>
            </a:r>
            <a:r>
              <a:rPr lang="zh-TW" altLang="en-US" sz="2800" dirty="0" smtClean="0"/>
              <a:t>含有</a:t>
            </a:r>
            <a:r>
              <a:rPr lang="en-US" altLang="zh-TW" sz="2800" dirty="0" smtClean="0"/>
              <a:t>n</a:t>
            </a:r>
            <a:r>
              <a:rPr lang="zh-TW" altLang="en-US" sz="2800" dirty="0"/>
              <a:t>個特徵項的</a:t>
            </a:r>
            <a:r>
              <a:rPr lang="zh-TW" altLang="en-US" sz="2800" dirty="0" smtClean="0"/>
              <a:t>文件                   ，每</a:t>
            </a:r>
            <a:r>
              <a:rPr lang="zh-TW" altLang="en-US" sz="2800" dirty="0"/>
              <a:t>一</a:t>
            </a:r>
            <a:r>
              <a:rPr lang="zh-TW" altLang="en-US" sz="2800" dirty="0" smtClean="0"/>
              <a:t>特徵項    都</a:t>
            </a:r>
            <a:r>
              <a:rPr lang="zh-TW" altLang="en-US" sz="2800" dirty="0"/>
              <a:t>依據一定的原則被賦予一個權</a:t>
            </a:r>
            <a:r>
              <a:rPr lang="zh-TW" altLang="en-US" sz="2800" dirty="0" smtClean="0"/>
              <a:t>重      ，</a:t>
            </a:r>
            <a:r>
              <a:rPr lang="zh-TW" altLang="en-US" sz="2800" dirty="0"/>
              <a:t>表示它們在文件中的重要程度。這樣一個文件</a:t>
            </a:r>
            <a:r>
              <a:rPr lang="en-US" altLang="zh-TW" sz="2800" dirty="0"/>
              <a:t>D</a:t>
            </a:r>
            <a:r>
              <a:rPr lang="zh-TW" altLang="en-US" sz="2800" dirty="0"/>
              <a:t>可用它含有的特徵項及其特徵項所對應的權重所表示：</a:t>
            </a:r>
            <a:endParaRPr lang="zh-TW" altLang="en-US" sz="2800" dirty="0">
              <a:solidFill>
                <a:srgbClr val="FF0000"/>
              </a:solidFill>
            </a:endParaRPr>
          </a:p>
        </p:txBody>
      </p:sp>
      <p:pic>
        <p:nvPicPr>
          <p:cNvPr id="6" name="圖片 5"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9964" y="3289892"/>
            <a:ext cx="1720742" cy="368731"/>
          </a:xfrm>
          <a:prstGeom prst="rect">
            <a:avLst/>
          </a:prstGeom>
        </p:spPr>
      </p:pic>
      <p:pic>
        <p:nvPicPr>
          <p:cNvPr id="7" name="圖片 6" descr="畫面剪輯"/>
          <p:cNvPicPr>
            <a:picLocks noChangeAspect="1"/>
          </p:cNvPicPr>
          <p:nvPr/>
        </p:nvPicPr>
        <p:blipFill rotWithShape="1">
          <a:blip r:embed="rId3">
            <a:extLst>
              <a:ext uri="{28A0092B-C50C-407E-A947-70E740481C1C}">
                <a14:useLocalDpi xmlns:a14="http://schemas.microsoft.com/office/drawing/2010/main" val="0"/>
              </a:ext>
            </a:extLst>
          </a:blip>
          <a:srcRect l="12326" t="15025" r="7548" b="11230"/>
          <a:stretch/>
        </p:blipFill>
        <p:spPr>
          <a:xfrm>
            <a:off x="6814332" y="3266327"/>
            <a:ext cx="274693" cy="337076"/>
          </a:xfrm>
          <a:prstGeom prst="rect">
            <a:avLst/>
          </a:prstGeom>
        </p:spPr>
      </p:pic>
      <p:pic>
        <p:nvPicPr>
          <p:cNvPr id="9" name="圖片 8" descr="畫面剪輯"/>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1087" y="3655456"/>
            <a:ext cx="452504" cy="408714"/>
          </a:xfrm>
          <a:prstGeom prst="rect">
            <a:avLst/>
          </a:prstGeom>
        </p:spPr>
      </p:pic>
      <p:pic>
        <p:nvPicPr>
          <p:cNvPr id="10" name="圖片 9" descr="畫面剪輯"/>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7333" y="5156657"/>
            <a:ext cx="7234242" cy="1390162"/>
          </a:xfrm>
          <a:prstGeom prst="rect">
            <a:avLst/>
          </a:prstGeom>
        </p:spPr>
      </p:pic>
    </p:spTree>
    <p:extLst>
      <p:ext uri="{BB962C8B-B14F-4D97-AF65-F5344CB8AC3E}">
        <p14:creationId xmlns:p14="http://schemas.microsoft.com/office/powerpoint/2010/main" val="35269094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文字向</a:t>
            </a:r>
            <a:r>
              <a:rPr lang="zh-TW" altLang="en-US" b="1" dirty="0" smtClean="0"/>
              <a:t>量化</a:t>
            </a:r>
            <a:endParaRPr lang="zh-TW" altLang="en-US" b="1" dirty="0"/>
          </a:p>
        </p:txBody>
      </p:sp>
      <p:sp>
        <p:nvSpPr>
          <p:cNvPr id="3" name="內容版面配置區 2"/>
          <p:cNvSpPr>
            <a:spLocks noGrp="1"/>
          </p:cNvSpPr>
          <p:nvPr>
            <p:ph idx="1"/>
          </p:nvPr>
        </p:nvSpPr>
        <p:spPr>
          <a:xfrm>
            <a:off x="677334" y="3368040"/>
            <a:ext cx="8596668" cy="609600"/>
          </a:xfrm>
        </p:spPr>
        <p:txBody>
          <a:bodyPr>
            <a:normAutofit lnSpcReduction="10000"/>
          </a:bodyPr>
          <a:lstStyle/>
          <a:p>
            <a:pPr marL="0" indent="0" algn="ctr">
              <a:buNone/>
            </a:pPr>
            <a:r>
              <a:rPr lang="en-US" altLang="zh-TW" sz="3600" b="1" dirty="0">
                <a:latin typeface="+mn-ea"/>
              </a:rPr>
              <a:t>One-Hot </a:t>
            </a:r>
            <a:r>
              <a:rPr lang="en-US" altLang="zh-TW" sz="3600" b="1" dirty="0" smtClean="0">
                <a:latin typeface="+mn-ea"/>
              </a:rPr>
              <a:t>Encoding</a:t>
            </a:r>
            <a:endParaRPr lang="en-US" altLang="zh-TW" sz="2800" b="1" dirty="0"/>
          </a:p>
        </p:txBody>
      </p:sp>
    </p:spTree>
    <p:extLst>
      <p:ext uri="{BB962C8B-B14F-4D97-AF65-F5344CB8AC3E}">
        <p14:creationId xmlns:p14="http://schemas.microsoft.com/office/powerpoint/2010/main" val="40785982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t>文字向</a:t>
            </a:r>
            <a:r>
              <a:rPr lang="zh-TW" altLang="en-US" b="1" dirty="0" smtClean="0"/>
              <a:t>量化</a:t>
            </a:r>
            <a:endParaRPr lang="zh-TW" altLang="en-US" b="1" dirty="0"/>
          </a:p>
        </p:txBody>
      </p:sp>
      <p:sp>
        <p:nvSpPr>
          <p:cNvPr id="3" name="內容版面配置區 2"/>
          <p:cNvSpPr>
            <a:spLocks noGrp="1"/>
          </p:cNvSpPr>
          <p:nvPr>
            <p:ph idx="1"/>
          </p:nvPr>
        </p:nvSpPr>
        <p:spPr>
          <a:xfrm>
            <a:off x="677333" y="2160589"/>
            <a:ext cx="8980013" cy="3880773"/>
          </a:xfrm>
        </p:spPr>
        <p:txBody>
          <a:bodyPr>
            <a:normAutofit/>
          </a:bodyPr>
          <a:lstStyle/>
          <a:p>
            <a:r>
              <a:rPr lang="en-US" altLang="zh-TW" sz="3200" b="1" dirty="0">
                <a:latin typeface="+mn-ea"/>
              </a:rPr>
              <a:t>One-Hot </a:t>
            </a:r>
            <a:r>
              <a:rPr lang="en-US" altLang="zh-TW" sz="3200" b="1" dirty="0" smtClean="0">
                <a:latin typeface="+mn-ea"/>
              </a:rPr>
              <a:t>Encoding</a:t>
            </a:r>
            <a:endParaRPr lang="en-US" altLang="zh-TW" sz="3200" dirty="0" smtClean="0">
              <a:latin typeface="+mn-ea"/>
            </a:endParaRPr>
          </a:p>
          <a:p>
            <a:pPr lvl="1"/>
            <a:r>
              <a:rPr lang="zh-TW" altLang="en-US" sz="2800" dirty="0">
                <a:latin typeface="+mn-ea"/>
              </a:rPr>
              <a:t>稱為</a:t>
            </a:r>
            <a:r>
              <a:rPr lang="zh-TW" altLang="en-US" sz="2800" dirty="0">
                <a:solidFill>
                  <a:srgbClr val="FF0000"/>
                </a:solidFill>
                <a:latin typeface="+mn-ea"/>
              </a:rPr>
              <a:t>一位有效編碼</a:t>
            </a:r>
            <a:r>
              <a:rPr lang="zh-TW" altLang="en-US" sz="2800" dirty="0">
                <a:latin typeface="+mn-ea"/>
              </a:rPr>
              <a:t>，主要是</a:t>
            </a:r>
            <a:r>
              <a:rPr lang="zh-TW" altLang="en-US" sz="2800" dirty="0" smtClean="0">
                <a:latin typeface="+mn-ea"/>
              </a:rPr>
              <a:t>採用</a:t>
            </a:r>
            <a:r>
              <a:rPr lang="en-US" altLang="zh-TW" sz="2800" dirty="0" smtClean="0">
                <a:latin typeface="+mn-ea"/>
              </a:rPr>
              <a:t>N</a:t>
            </a:r>
            <a:r>
              <a:rPr lang="zh-TW" altLang="en-US" sz="2800" dirty="0">
                <a:latin typeface="+mn-ea"/>
              </a:rPr>
              <a:t>位狀態寄存</a:t>
            </a:r>
            <a:r>
              <a:rPr lang="zh-TW" altLang="en-US" sz="2800" dirty="0" smtClean="0">
                <a:latin typeface="+mn-ea"/>
              </a:rPr>
              <a:t>器</a:t>
            </a:r>
            <a:r>
              <a:rPr lang="en-US" altLang="zh-TW" sz="2800" dirty="0" smtClean="0">
                <a:latin typeface="+mn-ea"/>
              </a:rPr>
              <a:t>(Bit)</a:t>
            </a:r>
            <a:r>
              <a:rPr lang="zh-TW" altLang="en-US" sz="2800" dirty="0" smtClean="0">
                <a:latin typeface="+mn-ea"/>
              </a:rPr>
              <a:t>來</a:t>
            </a:r>
            <a:r>
              <a:rPr lang="zh-TW" altLang="en-US" sz="2800" dirty="0" smtClean="0">
                <a:latin typeface="+mn-ea"/>
              </a:rPr>
              <a:t>對</a:t>
            </a:r>
            <a:r>
              <a:rPr lang="en-US" altLang="zh-TW" sz="2800" dirty="0" smtClean="0">
                <a:latin typeface="+mn-ea"/>
              </a:rPr>
              <a:t>N</a:t>
            </a:r>
            <a:r>
              <a:rPr lang="zh-TW" altLang="en-US" sz="2800" dirty="0">
                <a:latin typeface="+mn-ea"/>
              </a:rPr>
              <a:t>個狀態進行編碼，每個狀態都由他獨立的寄存器位，並且在任意時候只有一位</a:t>
            </a:r>
            <a:r>
              <a:rPr lang="zh-TW" altLang="en-US" sz="2800" dirty="0" smtClean="0">
                <a:latin typeface="+mn-ea"/>
              </a:rPr>
              <a:t>有效</a:t>
            </a:r>
            <a:endParaRPr lang="en-US" altLang="zh-TW" sz="2800" dirty="0" smtClean="0">
              <a:latin typeface="+mn-ea"/>
            </a:endParaRPr>
          </a:p>
          <a:p>
            <a:pPr lvl="1"/>
            <a:r>
              <a:rPr lang="zh-TW" altLang="en-US" sz="2800" dirty="0">
                <a:latin typeface="+mn-ea"/>
              </a:rPr>
              <a:t>在實際的機器學習的應用任務中，</a:t>
            </a:r>
            <a:r>
              <a:rPr lang="zh-TW" altLang="en-US" sz="2800" dirty="0">
                <a:solidFill>
                  <a:srgbClr val="FF0000"/>
                </a:solidFill>
                <a:latin typeface="+mn-ea"/>
              </a:rPr>
              <a:t>特徵有時候並不總是連續值</a:t>
            </a:r>
            <a:r>
              <a:rPr lang="zh-TW" altLang="en-US" sz="2800" dirty="0">
                <a:latin typeface="+mn-ea"/>
              </a:rPr>
              <a:t>，有可能是一些分類</a:t>
            </a:r>
            <a:r>
              <a:rPr lang="zh-TW" altLang="en-US" sz="2800" dirty="0" smtClean="0">
                <a:latin typeface="+mn-ea"/>
              </a:rPr>
              <a:t>值</a:t>
            </a:r>
            <a:endParaRPr lang="en-US" altLang="zh-TW" sz="2800" dirty="0" smtClean="0">
              <a:latin typeface="+mn-ea"/>
            </a:endParaRPr>
          </a:p>
        </p:txBody>
      </p:sp>
    </p:spTree>
    <p:extLst>
      <p:ext uri="{BB962C8B-B14F-4D97-AF65-F5344CB8AC3E}">
        <p14:creationId xmlns:p14="http://schemas.microsoft.com/office/powerpoint/2010/main" val="28363405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t>文字向</a:t>
            </a:r>
            <a:r>
              <a:rPr lang="zh-TW" altLang="en-US" b="1" dirty="0" smtClean="0"/>
              <a:t>量化</a:t>
            </a:r>
            <a:endParaRPr lang="zh-TW" altLang="en-US" b="1" dirty="0"/>
          </a:p>
        </p:txBody>
      </p:sp>
      <p:sp>
        <p:nvSpPr>
          <p:cNvPr id="3" name="內容版面配置區 2"/>
          <p:cNvSpPr>
            <a:spLocks noGrp="1"/>
          </p:cNvSpPr>
          <p:nvPr>
            <p:ph idx="1"/>
          </p:nvPr>
        </p:nvSpPr>
        <p:spPr>
          <a:xfrm>
            <a:off x="677333" y="2160589"/>
            <a:ext cx="10840899" cy="4416057"/>
          </a:xfrm>
        </p:spPr>
        <p:txBody>
          <a:bodyPr>
            <a:normAutofit lnSpcReduction="10000"/>
          </a:bodyPr>
          <a:lstStyle/>
          <a:p>
            <a:r>
              <a:rPr lang="en-US" altLang="zh-TW" sz="3200" b="1" dirty="0">
                <a:latin typeface="+mn-ea"/>
              </a:rPr>
              <a:t>One-Hot </a:t>
            </a:r>
            <a:r>
              <a:rPr lang="en-US" altLang="zh-TW" sz="3200" b="1" dirty="0" smtClean="0">
                <a:latin typeface="+mn-ea"/>
              </a:rPr>
              <a:t>Encoding</a:t>
            </a:r>
            <a:endParaRPr lang="en-US" altLang="zh-TW" sz="3200" dirty="0" smtClean="0">
              <a:latin typeface="+mn-ea"/>
            </a:endParaRPr>
          </a:p>
          <a:p>
            <a:pPr lvl="1"/>
            <a:r>
              <a:rPr lang="zh-TW" altLang="en-US" sz="2800" dirty="0" smtClean="0">
                <a:latin typeface="+mn-ea"/>
              </a:rPr>
              <a:t>如下面有三個特徵屬性的例子：</a:t>
            </a:r>
            <a:endParaRPr lang="en-US" altLang="zh-TW" sz="2800" dirty="0" smtClean="0">
              <a:latin typeface="+mn-ea"/>
            </a:endParaRPr>
          </a:p>
          <a:p>
            <a:pPr lvl="2"/>
            <a:r>
              <a:rPr lang="zh-TW" altLang="en-US" sz="2400" dirty="0">
                <a:latin typeface="+mn-ea"/>
              </a:rPr>
              <a:t>性別：</a:t>
            </a:r>
            <a:r>
              <a:rPr lang="en-US" altLang="zh-TW" sz="2400" dirty="0">
                <a:latin typeface="+mn-ea"/>
              </a:rPr>
              <a:t>[" male "</a:t>
            </a:r>
            <a:r>
              <a:rPr lang="zh-TW" altLang="en-US" sz="2400" dirty="0">
                <a:latin typeface="+mn-ea"/>
              </a:rPr>
              <a:t>，</a:t>
            </a:r>
            <a:r>
              <a:rPr lang="en-US" altLang="zh-TW" sz="2400" dirty="0">
                <a:latin typeface="+mn-ea"/>
              </a:rPr>
              <a:t>" female "]</a:t>
            </a:r>
          </a:p>
          <a:p>
            <a:pPr lvl="2"/>
            <a:r>
              <a:rPr lang="zh-TW" altLang="en-US" sz="2400" dirty="0">
                <a:latin typeface="+mn-ea"/>
              </a:rPr>
              <a:t>地區：</a:t>
            </a:r>
            <a:r>
              <a:rPr lang="en-US" altLang="zh-TW" sz="2400" dirty="0">
                <a:latin typeface="+mn-ea"/>
              </a:rPr>
              <a:t>[" Europe "</a:t>
            </a:r>
            <a:r>
              <a:rPr lang="zh-TW" altLang="en-US" sz="2400" dirty="0">
                <a:latin typeface="+mn-ea"/>
              </a:rPr>
              <a:t>，</a:t>
            </a:r>
            <a:r>
              <a:rPr lang="en-US" altLang="zh-TW" sz="2400" dirty="0">
                <a:latin typeface="+mn-ea"/>
              </a:rPr>
              <a:t>" US "</a:t>
            </a:r>
            <a:r>
              <a:rPr lang="zh-TW" altLang="en-US" sz="2400" dirty="0">
                <a:latin typeface="+mn-ea"/>
              </a:rPr>
              <a:t>，</a:t>
            </a:r>
            <a:r>
              <a:rPr lang="en-US" altLang="zh-TW" sz="2400" dirty="0">
                <a:latin typeface="+mn-ea"/>
              </a:rPr>
              <a:t>" Asia "]</a:t>
            </a:r>
          </a:p>
          <a:p>
            <a:pPr lvl="2"/>
            <a:r>
              <a:rPr lang="zh-TW" altLang="en-US" sz="2400" dirty="0">
                <a:latin typeface="+mn-ea"/>
              </a:rPr>
              <a:t>瀏覽器：</a:t>
            </a:r>
            <a:r>
              <a:rPr lang="en-US" altLang="zh-TW" sz="2400" dirty="0">
                <a:latin typeface="+mn-ea"/>
              </a:rPr>
              <a:t>[" Firefox "</a:t>
            </a:r>
            <a:r>
              <a:rPr lang="zh-TW" altLang="en-US" sz="2400" dirty="0">
                <a:latin typeface="+mn-ea"/>
              </a:rPr>
              <a:t>，</a:t>
            </a:r>
            <a:r>
              <a:rPr lang="en-US" altLang="zh-TW" sz="2400" dirty="0">
                <a:latin typeface="+mn-ea"/>
              </a:rPr>
              <a:t>" Chrome "</a:t>
            </a:r>
            <a:r>
              <a:rPr lang="zh-TW" altLang="en-US" sz="2400" dirty="0">
                <a:latin typeface="+mn-ea"/>
              </a:rPr>
              <a:t>，</a:t>
            </a:r>
            <a:r>
              <a:rPr lang="en-US" altLang="zh-TW" sz="2400" dirty="0">
                <a:latin typeface="+mn-ea"/>
              </a:rPr>
              <a:t>" Safari "</a:t>
            </a:r>
            <a:r>
              <a:rPr lang="zh-TW" altLang="en-US" sz="2400" dirty="0">
                <a:latin typeface="+mn-ea"/>
              </a:rPr>
              <a:t>，</a:t>
            </a:r>
            <a:r>
              <a:rPr lang="en-US" altLang="zh-TW" sz="2400" dirty="0">
                <a:latin typeface="+mn-ea"/>
              </a:rPr>
              <a:t>" Internet Explorer </a:t>
            </a:r>
            <a:r>
              <a:rPr lang="en-US" altLang="zh-TW" sz="2400" dirty="0" smtClean="0">
                <a:latin typeface="+mn-ea"/>
              </a:rPr>
              <a:t>"]</a:t>
            </a:r>
            <a:endParaRPr lang="en-US" altLang="zh-TW" dirty="0" smtClean="0"/>
          </a:p>
          <a:p>
            <a:pPr lvl="1"/>
            <a:r>
              <a:rPr lang="zh-TW" altLang="en-US" sz="2800" dirty="0" smtClean="0"/>
              <a:t>對於</a:t>
            </a:r>
            <a:r>
              <a:rPr lang="zh-TW" altLang="en-US" sz="2800" dirty="0"/>
              <a:t>某一個樣本，如</a:t>
            </a:r>
            <a:r>
              <a:rPr lang="en-US" altLang="zh-TW" sz="2800" dirty="0" smtClean="0"/>
              <a:t>[“</a:t>
            </a:r>
            <a:r>
              <a:rPr lang="en-US" altLang="zh-TW" sz="2800" dirty="0"/>
              <a:t> male</a:t>
            </a:r>
            <a:r>
              <a:rPr lang="zh-TW" altLang="en-US" sz="2800" dirty="0"/>
              <a:t> </a:t>
            </a:r>
            <a:r>
              <a:rPr lang="en-US" altLang="zh-TW" sz="2800" dirty="0" smtClean="0"/>
              <a:t>”</a:t>
            </a:r>
            <a:r>
              <a:rPr lang="zh-TW" altLang="en-US" sz="2800" dirty="0" smtClean="0"/>
              <a:t>，</a:t>
            </a:r>
            <a:r>
              <a:rPr lang="en-US" altLang="zh-TW" sz="2800" dirty="0" smtClean="0"/>
              <a:t>“</a:t>
            </a:r>
            <a:r>
              <a:rPr lang="en-US" altLang="zh-TW" sz="2800" dirty="0"/>
              <a:t> US</a:t>
            </a:r>
            <a:r>
              <a:rPr lang="zh-TW" altLang="en-US" sz="2800" dirty="0"/>
              <a:t> </a:t>
            </a:r>
            <a:r>
              <a:rPr lang="en-US" altLang="zh-TW" sz="2800" dirty="0" smtClean="0"/>
              <a:t>”</a:t>
            </a:r>
            <a:r>
              <a:rPr lang="zh-TW" altLang="en-US" sz="2800" dirty="0" smtClean="0"/>
              <a:t>，</a:t>
            </a:r>
            <a:r>
              <a:rPr lang="en-US" altLang="zh-TW" sz="2800" dirty="0" smtClean="0"/>
              <a:t>“</a:t>
            </a:r>
            <a:r>
              <a:rPr lang="en-US" altLang="zh-TW" sz="2800" dirty="0"/>
              <a:t> Internet Explorer</a:t>
            </a:r>
            <a:r>
              <a:rPr lang="zh-TW" altLang="en-US" sz="2800" dirty="0"/>
              <a:t> </a:t>
            </a:r>
            <a:r>
              <a:rPr lang="en-US" altLang="zh-TW" sz="2800" dirty="0" smtClean="0"/>
              <a:t>”]</a:t>
            </a:r>
            <a:r>
              <a:rPr lang="zh-TW" altLang="en-US" sz="2800" dirty="0" smtClean="0"/>
              <a:t>我們</a:t>
            </a:r>
            <a:r>
              <a:rPr lang="zh-TW" altLang="en-US" sz="2800" dirty="0"/>
              <a:t>需要將這個分類值的</a:t>
            </a:r>
            <a:r>
              <a:rPr lang="zh-TW" altLang="en-US" sz="2800" dirty="0">
                <a:solidFill>
                  <a:srgbClr val="FF0000"/>
                </a:solidFill>
              </a:rPr>
              <a:t>特徵數字化</a:t>
            </a:r>
            <a:r>
              <a:rPr lang="zh-TW" altLang="en-US" sz="2800" dirty="0"/>
              <a:t>，最直接的方法，我們可以採用序列化的方式：</a:t>
            </a:r>
            <a:r>
              <a:rPr lang="en-US" altLang="zh-TW" sz="2800" dirty="0">
                <a:solidFill>
                  <a:srgbClr val="FF0000"/>
                </a:solidFill>
              </a:rPr>
              <a:t>[0,1,3 ]</a:t>
            </a:r>
            <a:r>
              <a:rPr lang="zh-TW" altLang="en-US" sz="2800" dirty="0"/>
              <a:t>。但是這樣的特徵處理並</a:t>
            </a:r>
            <a:r>
              <a:rPr lang="zh-TW" altLang="en-US" sz="2800" dirty="0">
                <a:solidFill>
                  <a:srgbClr val="FF0000"/>
                </a:solidFill>
              </a:rPr>
              <a:t>不能直接放入機器學習算</a:t>
            </a:r>
            <a:r>
              <a:rPr lang="zh-TW" altLang="en-US" sz="2800" dirty="0" smtClean="0">
                <a:solidFill>
                  <a:srgbClr val="FF0000"/>
                </a:solidFill>
              </a:rPr>
              <a:t>法</a:t>
            </a:r>
            <a:r>
              <a:rPr lang="zh-TW" altLang="en-US" sz="2800" dirty="0">
                <a:solidFill>
                  <a:srgbClr val="FF0000"/>
                </a:solidFill>
              </a:rPr>
              <a:t>中</a:t>
            </a:r>
            <a:endParaRPr lang="en-US" altLang="zh-TW" sz="2800" dirty="0">
              <a:solidFill>
                <a:srgbClr val="FF0000"/>
              </a:solidFill>
              <a:latin typeface="+mn-ea"/>
            </a:endParaRPr>
          </a:p>
        </p:txBody>
      </p:sp>
    </p:spTree>
    <p:extLst>
      <p:ext uri="{BB962C8B-B14F-4D97-AF65-F5344CB8AC3E}">
        <p14:creationId xmlns:p14="http://schemas.microsoft.com/office/powerpoint/2010/main" val="13452091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t>文字向</a:t>
            </a:r>
            <a:r>
              <a:rPr lang="zh-TW" altLang="en-US" b="1" dirty="0" smtClean="0"/>
              <a:t>量化</a:t>
            </a:r>
            <a:endParaRPr lang="zh-TW" altLang="en-US" b="1" dirty="0"/>
          </a:p>
        </p:txBody>
      </p:sp>
      <p:sp>
        <p:nvSpPr>
          <p:cNvPr id="3" name="內容版面配置區 2"/>
          <p:cNvSpPr>
            <a:spLocks noGrp="1"/>
          </p:cNvSpPr>
          <p:nvPr>
            <p:ph idx="1"/>
          </p:nvPr>
        </p:nvSpPr>
        <p:spPr>
          <a:xfrm>
            <a:off x="677333" y="2160589"/>
            <a:ext cx="10840899" cy="4416057"/>
          </a:xfrm>
        </p:spPr>
        <p:txBody>
          <a:bodyPr>
            <a:normAutofit/>
          </a:bodyPr>
          <a:lstStyle/>
          <a:p>
            <a:r>
              <a:rPr lang="en-US" altLang="zh-TW" sz="3200" b="1" dirty="0">
                <a:latin typeface="+mn-ea"/>
              </a:rPr>
              <a:t>One-Hot </a:t>
            </a:r>
            <a:r>
              <a:rPr lang="en-US" altLang="zh-TW" sz="3200" b="1" dirty="0" smtClean="0">
                <a:latin typeface="+mn-ea"/>
              </a:rPr>
              <a:t>Encoding</a:t>
            </a:r>
            <a:r>
              <a:rPr lang="zh-TW" altLang="en-US" sz="3200" b="1" dirty="0" smtClean="0">
                <a:latin typeface="+mn-ea"/>
              </a:rPr>
              <a:t> 處理方法</a:t>
            </a:r>
            <a:endParaRPr lang="en-US" altLang="zh-TW" sz="3200" dirty="0" smtClean="0">
              <a:latin typeface="+mn-ea"/>
            </a:endParaRPr>
          </a:p>
          <a:p>
            <a:pPr lvl="1"/>
            <a:r>
              <a:rPr lang="zh-TW" altLang="en-US" sz="2800" dirty="0">
                <a:latin typeface="+mn-ea"/>
              </a:rPr>
              <a:t>採用</a:t>
            </a:r>
            <a:r>
              <a:rPr lang="en-US" altLang="zh-TW" sz="2800" dirty="0">
                <a:latin typeface="+mn-ea"/>
              </a:rPr>
              <a:t>One-Hot</a:t>
            </a:r>
            <a:r>
              <a:rPr lang="zh-TW" altLang="en-US" sz="2800" dirty="0">
                <a:latin typeface="+mn-ea"/>
              </a:rPr>
              <a:t>編碼的方式對上述的</a:t>
            </a:r>
            <a:r>
              <a:rPr lang="zh-TW" altLang="en-US" sz="2800" dirty="0" smtClean="0">
                <a:latin typeface="+mn-ea"/>
              </a:rPr>
              <a:t>樣本 </a:t>
            </a:r>
            <a:r>
              <a:rPr lang="en-US" altLang="zh-TW" sz="2800" dirty="0" smtClean="0">
                <a:latin typeface="+mn-ea"/>
              </a:rPr>
              <a:t>[“ </a:t>
            </a:r>
            <a:r>
              <a:rPr lang="en-US" altLang="zh-TW" sz="2800" dirty="0">
                <a:latin typeface="+mn-ea"/>
              </a:rPr>
              <a:t>male </a:t>
            </a:r>
            <a:r>
              <a:rPr lang="en-US" altLang="zh-TW" sz="2800" dirty="0" smtClean="0">
                <a:latin typeface="+mn-ea"/>
              </a:rPr>
              <a:t>”</a:t>
            </a:r>
            <a:r>
              <a:rPr lang="zh-TW" altLang="en-US" sz="2800" dirty="0" smtClean="0">
                <a:latin typeface="+mn-ea"/>
              </a:rPr>
              <a:t>，</a:t>
            </a:r>
            <a:r>
              <a:rPr lang="en-US" altLang="zh-TW" sz="2800" dirty="0" smtClean="0">
                <a:latin typeface="+mn-ea"/>
              </a:rPr>
              <a:t>“ </a:t>
            </a:r>
            <a:r>
              <a:rPr lang="en-US" altLang="zh-TW" sz="2800" dirty="0">
                <a:latin typeface="+mn-ea"/>
              </a:rPr>
              <a:t>US </a:t>
            </a:r>
            <a:r>
              <a:rPr lang="en-US" altLang="zh-TW" sz="2800" dirty="0" smtClean="0">
                <a:latin typeface="+mn-ea"/>
              </a:rPr>
              <a:t>”</a:t>
            </a:r>
            <a:r>
              <a:rPr lang="zh-TW" altLang="en-US" sz="2800" dirty="0" smtClean="0">
                <a:latin typeface="+mn-ea"/>
              </a:rPr>
              <a:t>，</a:t>
            </a:r>
            <a:r>
              <a:rPr lang="en-US" altLang="zh-TW" sz="2800" dirty="0" smtClean="0">
                <a:latin typeface="+mn-ea"/>
              </a:rPr>
              <a:t>“ </a:t>
            </a:r>
            <a:r>
              <a:rPr lang="en-US" altLang="zh-TW" sz="2800" dirty="0">
                <a:latin typeface="+mn-ea"/>
              </a:rPr>
              <a:t>Internet Explorer </a:t>
            </a:r>
            <a:r>
              <a:rPr lang="en-US" altLang="zh-TW" sz="2800" dirty="0" smtClean="0">
                <a:latin typeface="+mn-ea"/>
              </a:rPr>
              <a:t>”] </a:t>
            </a:r>
            <a:r>
              <a:rPr lang="zh-TW" altLang="en-US" sz="2800" dirty="0" smtClean="0">
                <a:latin typeface="+mn-ea"/>
              </a:rPr>
              <a:t>編碼，</a:t>
            </a:r>
            <a:endParaRPr lang="en-US" altLang="zh-TW" sz="2800" dirty="0" smtClean="0">
              <a:latin typeface="+mn-ea"/>
            </a:endParaRPr>
          </a:p>
          <a:p>
            <a:pPr lvl="2"/>
            <a:r>
              <a:rPr lang="zh-TW" altLang="en-US" sz="2600" dirty="0" smtClean="0">
                <a:latin typeface="+mn-ea"/>
              </a:rPr>
              <a:t>性別式二維的“ </a:t>
            </a:r>
            <a:r>
              <a:rPr lang="en-US" altLang="zh-TW" sz="2600" dirty="0">
                <a:latin typeface="+mn-ea"/>
              </a:rPr>
              <a:t>male ”</a:t>
            </a:r>
            <a:r>
              <a:rPr lang="zh-TW" altLang="en-US" sz="2600" dirty="0">
                <a:latin typeface="+mn-ea"/>
              </a:rPr>
              <a:t>則對應著</a:t>
            </a:r>
            <a:r>
              <a:rPr lang="en-US" altLang="zh-TW" sz="2600" dirty="0">
                <a:latin typeface="+mn-ea"/>
              </a:rPr>
              <a:t>[1</a:t>
            </a:r>
            <a:r>
              <a:rPr lang="zh-TW" altLang="en-US" sz="2600" dirty="0">
                <a:latin typeface="+mn-ea"/>
              </a:rPr>
              <a:t>，</a:t>
            </a:r>
            <a:r>
              <a:rPr lang="en-US" altLang="zh-TW" sz="2600" dirty="0">
                <a:latin typeface="+mn-ea"/>
              </a:rPr>
              <a:t>0</a:t>
            </a:r>
            <a:r>
              <a:rPr lang="en-US" altLang="zh-TW" sz="2600" dirty="0" smtClean="0">
                <a:latin typeface="+mn-ea"/>
              </a:rPr>
              <a:t>]</a:t>
            </a:r>
            <a:endParaRPr lang="en-US" altLang="zh-TW" sz="2600" dirty="0">
              <a:latin typeface="+mn-ea"/>
            </a:endParaRPr>
          </a:p>
          <a:p>
            <a:pPr lvl="2"/>
            <a:r>
              <a:rPr lang="zh-TW" altLang="en-US" sz="2600" dirty="0" smtClean="0">
                <a:latin typeface="+mn-ea"/>
              </a:rPr>
              <a:t>地區是三維的“ </a:t>
            </a:r>
            <a:r>
              <a:rPr lang="en-US" altLang="zh-TW" sz="2600" dirty="0">
                <a:latin typeface="+mn-ea"/>
              </a:rPr>
              <a:t>US ”</a:t>
            </a:r>
            <a:r>
              <a:rPr lang="zh-TW" altLang="en-US" sz="2600" dirty="0">
                <a:latin typeface="+mn-ea"/>
              </a:rPr>
              <a:t>對應著</a:t>
            </a:r>
            <a:r>
              <a:rPr lang="en-US" altLang="zh-TW" sz="2600" dirty="0">
                <a:latin typeface="+mn-ea"/>
              </a:rPr>
              <a:t>[0</a:t>
            </a:r>
            <a:r>
              <a:rPr lang="zh-TW" altLang="en-US" sz="2600" dirty="0">
                <a:latin typeface="+mn-ea"/>
              </a:rPr>
              <a:t>，</a:t>
            </a:r>
            <a:r>
              <a:rPr lang="en-US" altLang="zh-TW" sz="2600" dirty="0">
                <a:latin typeface="+mn-ea"/>
              </a:rPr>
              <a:t>1</a:t>
            </a:r>
            <a:r>
              <a:rPr lang="zh-TW" altLang="en-US" sz="2600" dirty="0">
                <a:latin typeface="+mn-ea"/>
              </a:rPr>
              <a:t>，</a:t>
            </a:r>
            <a:r>
              <a:rPr lang="en-US" altLang="zh-TW" sz="2600" dirty="0">
                <a:latin typeface="+mn-ea"/>
              </a:rPr>
              <a:t>0</a:t>
            </a:r>
            <a:r>
              <a:rPr lang="en-US" altLang="zh-TW" sz="2600" dirty="0" smtClean="0">
                <a:latin typeface="+mn-ea"/>
              </a:rPr>
              <a:t>]</a:t>
            </a:r>
          </a:p>
          <a:p>
            <a:pPr lvl="2"/>
            <a:r>
              <a:rPr lang="zh-TW" altLang="en-US" sz="2600" dirty="0" smtClean="0">
                <a:latin typeface="+mn-ea"/>
              </a:rPr>
              <a:t>瀏覽器是四維</a:t>
            </a:r>
            <a:r>
              <a:rPr lang="zh-TW" altLang="en-US" sz="2600" dirty="0">
                <a:latin typeface="+mn-ea"/>
              </a:rPr>
              <a:t>的</a:t>
            </a:r>
            <a:r>
              <a:rPr lang="zh-TW" altLang="en-US" sz="2600" dirty="0" smtClean="0">
                <a:latin typeface="+mn-ea"/>
              </a:rPr>
              <a:t>“ </a:t>
            </a:r>
            <a:r>
              <a:rPr lang="en-US" altLang="zh-TW" sz="2600" dirty="0">
                <a:latin typeface="+mn-ea"/>
              </a:rPr>
              <a:t>Internet Explorer ”</a:t>
            </a:r>
            <a:r>
              <a:rPr lang="zh-TW" altLang="en-US" sz="2600" dirty="0">
                <a:latin typeface="+mn-ea"/>
              </a:rPr>
              <a:t>對應著</a:t>
            </a:r>
            <a:r>
              <a:rPr lang="en-US" altLang="zh-TW" sz="2600" dirty="0">
                <a:latin typeface="+mn-ea"/>
              </a:rPr>
              <a:t>[0,0,0 ,1</a:t>
            </a:r>
            <a:r>
              <a:rPr lang="en-US" altLang="zh-TW" sz="2600" dirty="0" smtClean="0">
                <a:latin typeface="+mn-ea"/>
              </a:rPr>
              <a:t>]</a:t>
            </a:r>
            <a:endParaRPr lang="en-US" altLang="zh-TW" sz="2600" dirty="0">
              <a:latin typeface="+mn-ea"/>
            </a:endParaRPr>
          </a:p>
          <a:p>
            <a:pPr lvl="2"/>
            <a:r>
              <a:rPr lang="zh-TW" altLang="en-US" sz="2600" dirty="0" smtClean="0">
                <a:solidFill>
                  <a:srgbClr val="FF0000"/>
                </a:solidFill>
                <a:latin typeface="+mn-ea"/>
              </a:rPr>
              <a:t>完整</a:t>
            </a:r>
            <a:r>
              <a:rPr lang="zh-TW" altLang="en-US" sz="2600" dirty="0">
                <a:solidFill>
                  <a:srgbClr val="FF0000"/>
                </a:solidFill>
                <a:latin typeface="+mn-ea"/>
              </a:rPr>
              <a:t>的特徵數字化的結果為：</a:t>
            </a:r>
            <a:r>
              <a:rPr lang="en-US" altLang="zh-TW" sz="2600" dirty="0">
                <a:solidFill>
                  <a:srgbClr val="FF0000"/>
                </a:solidFill>
                <a:latin typeface="+mn-ea"/>
              </a:rPr>
              <a:t>[1,0,0,1,0,0,0,0,1</a:t>
            </a:r>
            <a:r>
              <a:rPr lang="en-US" altLang="zh-TW" sz="2600" dirty="0" smtClean="0">
                <a:solidFill>
                  <a:srgbClr val="FF0000"/>
                </a:solidFill>
                <a:latin typeface="+mn-ea"/>
              </a:rPr>
              <a:t>]</a:t>
            </a:r>
            <a:endParaRPr lang="en-US" altLang="zh-TW" sz="2600" dirty="0">
              <a:solidFill>
                <a:srgbClr val="FF0000"/>
              </a:solidFill>
              <a:latin typeface="+mn-ea"/>
            </a:endParaRPr>
          </a:p>
        </p:txBody>
      </p:sp>
    </p:spTree>
    <p:extLst>
      <p:ext uri="{BB962C8B-B14F-4D97-AF65-F5344CB8AC3E}">
        <p14:creationId xmlns:p14="http://schemas.microsoft.com/office/powerpoint/2010/main" val="22277380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t>文字向</a:t>
            </a:r>
            <a:r>
              <a:rPr lang="zh-TW" altLang="en-US" b="1" dirty="0" smtClean="0"/>
              <a:t>量化</a:t>
            </a:r>
            <a:endParaRPr lang="zh-TW" altLang="en-US" b="1" dirty="0"/>
          </a:p>
        </p:txBody>
      </p:sp>
      <p:sp>
        <p:nvSpPr>
          <p:cNvPr id="3" name="內容版面配置區 2"/>
          <p:cNvSpPr>
            <a:spLocks noGrp="1"/>
          </p:cNvSpPr>
          <p:nvPr>
            <p:ph idx="1"/>
          </p:nvPr>
        </p:nvSpPr>
        <p:spPr>
          <a:xfrm>
            <a:off x="677333" y="2160589"/>
            <a:ext cx="10840899" cy="4529771"/>
          </a:xfrm>
        </p:spPr>
        <p:txBody>
          <a:bodyPr>
            <a:normAutofit/>
          </a:bodyPr>
          <a:lstStyle/>
          <a:p>
            <a:r>
              <a:rPr lang="en-US" altLang="zh-TW" sz="3200" b="1" dirty="0">
                <a:latin typeface="+mn-ea"/>
              </a:rPr>
              <a:t>One-Hot </a:t>
            </a:r>
            <a:r>
              <a:rPr lang="en-US" altLang="zh-TW" sz="3200" b="1" dirty="0" smtClean="0">
                <a:latin typeface="+mn-ea"/>
              </a:rPr>
              <a:t>Encoding</a:t>
            </a:r>
            <a:r>
              <a:rPr lang="zh-TW" altLang="en-US" sz="3200" b="1" dirty="0" smtClean="0">
                <a:latin typeface="+mn-ea"/>
              </a:rPr>
              <a:t> 實際</a:t>
            </a:r>
            <a:r>
              <a:rPr lang="en-US" altLang="zh-TW" sz="3200" b="1" dirty="0" smtClean="0">
                <a:latin typeface="+mn-ea"/>
              </a:rPr>
              <a:t>Python</a:t>
            </a:r>
            <a:r>
              <a:rPr lang="zh-TW" altLang="en-US" sz="3200" b="1" dirty="0" smtClean="0">
                <a:latin typeface="+mn-ea"/>
              </a:rPr>
              <a:t>程式碼</a:t>
            </a:r>
            <a:endParaRPr lang="en-US" altLang="zh-TW" sz="3200" b="1" dirty="0" smtClean="0">
              <a:latin typeface="+mn-ea"/>
            </a:endParaRPr>
          </a:p>
          <a:p>
            <a:pPr lvl="1"/>
            <a:r>
              <a:rPr lang="zh-TW" altLang="en-US" sz="2800" dirty="0" smtClean="0">
                <a:latin typeface="+mn-ea"/>
              </a:rPr>
              <a:t>結果：</a:t>
            </a:r>
            <a:r>
              <a:rPr lang="en-US" altLang="zh-TW" sz="2800" dirty="0"/>
              <a:t>[[ 1. 0. 0. 1. 0. 0. 0. 0. 1.]]</a:t>
            </a:r>
            <a:endParaRPr lang="en-US" altLang="zh-TW" sz="2800" dirty="0" smtClean="0">
              <a:latin typeface="+mn-ea"/>
            </a:endParaRPr>
          </a:p>
        </p:txBody>
      </p:sp>
      <p:pic>
        <p:nvPicPr>
          <p:cNvPr id="4" name="圖片 3"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3778" y="3530046"/>
            <a:ext cx="6658817" cy="2855514"/>
          </a:xfrm>
          <a:prstGeom prst="rect">
            <a:avLst/>
          </a:prstGeom>
        </p:spPr>
      </p:pic>
    </p:spTree>
    <p:extLst>
      <p:ext uri="{BB962C8B-B14F-4D97-AF65-F5344CB8AC3E}">
        <p14:creationId xmlns:p14="http://schemas.microsoft.com/office/powerpoint/2010/main" val="642975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latin typeface="+mn-ea"/>
              </a:rPr>
              <a:t>自然語言斷詞方法介紹</a:t>
            </a:r>
            <a:endParaRPr lang="zh-TW" altLang="en-US" b="1" dirty="0"/>
          </a:p>
        </p:txBody>
      </p:sp>
      <p:sp>
        <p:nvSpPr>
          <p:cNvPr id="3" name="內容版面配置區 2"/>
          <p:cNvSpPr>
            <a:spLocks noGrp="1"/>
          </p:cNvSpPr>
          <p:nvPr>
            <p:ph idx="1"/>
          </p:nvPr>
        </p:nvSpPr>
        <p:spPr>
          <a:xfrm>
            <a:off x="677334" y="2160589"/>
            <a:ext cx="8596668" cy="4432716"/>
          </a:xfrm>
        </p:spPr>
        <p:txBody>
          <a:bodyPr>
            <a:normAutofit/>
          </a:bodyPr>
          <a:lstStyle/>
          <a:p>
            <a:r>
              <a:rPr lang="zh-TW" altLang="en-US" sz="3200" dirty="0" smtClean="0">
                <a:latin typeface="+mn-ea"/>
              </a:rPr>
              <a:t>自然語言處理</a:t>
            </a:r>
            <a:r>
              <a:rPr lang="en-US" altLang="zh-TW" sz="3200" dirty="0" smtClean="0">
                <a:latin typeface="+mn-ea"/>
              </a:rPr>
              <a:t>(NLP)</a:t>
            </a:r>
            <a:r>
              <a:rPr lang="zh-TW" altLang="en-US" sz="3200" dirty="0" smtClean="0">
                <a:latin typeface="+mn-ea"/>
              </a:rPr>
              <a:t>介紹</a:t>
            </a:r>
            <a:endParaRPr lang="en-US" altLang="zh-TW" sz="3200" dirty="0" smtClean="0">
              <a:latin typeface="+mn-ea"/>
            </a:endParaRPr>
          </a:p>
          <a:p>
            <a:pPr lvl="1"/>
            <a:r>
              <a:rPr lang="zh-TW" altLang="en-US" sz="3000" dirty="0" smtClean="0">
                <a:solidFill>
                  <a:srgbClr val="FF0000"/>
                </a:solidFill>
              </a:rPr>
              <a:t>困</a:t>
            </a:r>
            <a:r>
              <a:rPr lang="zh-TW" altLang="en-US" sz="3000" dirty="0">
                <a:solidFill>
                  <a:srgbClr val="FF0000"/>
                </a:solidFill>
              </a:rPr>
              <a:t>難</a:t>
            </a:r>
            <a:endParaRPr lang="en-US" altLang="zh-TW" sz="3000" dirty="0" smtClean="0">
              <a:solidFill>
                <a:srgbClr val="FF0000"/>
              </a:solidFill>
            </a:endParaRPr>
          </a:p>
          <a:p>
            <a:pPr lvl="2"/>
            <a:r>
              <a:rPr lang="zh-TW" altLang="en-US" sz="2800" dirty="0"/>
              <a:t>機器翻譯（</a:t>
            </a:r>
            <a:r>
              <a:rPr lang="en-US" altLang="zh-TW" sz="2800" dirty="0"/>
              <a:t>Machine Translation </a:t>
            </a:r>
            <a:r>
              <a:rPr lang="zh-TW" altLang="en-US" sz="2800" dirty="0"/>
              <a:t>），如將英文翻譯成德文</a:t>
            </a:r>
          </a:p>
          <a:p>
            <a:pPr lvl="2"/>
            <a:r>
              <a:rPr lang="zh-TW" altLang="en-US" sz="2800" dirty="0"/>
              <a:t>語義分析（ </a:t>
            </a:r>
            <a:r>
              <a:rPr lang="en-US" altLang="zh-TW" sz="2800" dirty="0"/>
              <a:t>Semantic Analysis</a:t>
            </a:r>
            <a:r>
              <a:rPr lang="zh-TW" altLang="en-US" sz="2800" dirty="0"/>
              <a:t>）</a:t>
            </a:r>
          </a:p>
          <a:p>
            <a:pPr lvl="2"/>
            <a:r>
              <a:rPr lang="zh-TW" altLang="en-US" sz="2800" dirty="0"/>
              <a:t>指代（</a:t>
            </a:r>
            <a:r>
              <a:rPr lang="en-US" altLang="zh-TW" sz="2800" dirty="0" err="1"/>
              <a:t>coreference</a:t>
            </a:r>
            <a:r>
              <a:rPr lang="zh-TW" altLang="en-US" sz="2800" dirty="0"/>
              <a:t>），如</a:t>
            </a:r>
            <a:r>
              <a:rPr lang="en-US" altLang="zh-TW" sz="2800" dirty="0"/>
              <a:t>『</a:t>
            </a:r>
            <a:r>
              <a:rPr lang="zh-TW" altLang="en-US" sz="2800" dirty="0"/>
              <a:t>他</a:t>
            </a:r>
            <a:r>
              <a:rPr lang="en-US" altLang="zh-TW" sz="2800" dirty="0"/>
              <a:t>』</a:t>
            </a:r>
            <a:r>
              <a:rPr lang="zh-TW" altLang="en-US" sz="2800" dirty="0"/>
              <a:t>、</a:t>
            </a:r>
            <a:r>
              <a:rPr lang="en-US" altLang="zh-TW" sz="2800" dirty="0"/>
              <a:t>『</a:t>
            </a:r>
            <a:r>
              <a:rPr lang="zh-TW" altLang="en-US" sz="2800" dirty="0"/>
              <a:t>它</a:t>
            </a:r>
            <a:r>
              <a:rPr lang="en-US" altLang="zh-TW" sz="2800" dirty="0"/>
              <a:t>』</a:t>
            </a:r>
            <a:r>
              <a:rPr lang="zh-TW" altLang="en-US" sz="2800" dirty="0"/>
              <a:t>分別指的是什麼</a:t>
            </a:r>
          </a:p>
          <a:p>
            <a:pPr lvl="2"/>
            <a:r>
              <a:rPr lang="zh-TW" altLang="en-US" sz="2800" dirty="0"/>
              <a:t>問答系統（</a:t>
            </a:r>
            <a:r>
              <a:rPr lang="en-US" altLang="zh-TW" sz="2800" dirty="0"/>
              <a:t>Question Answering</a:t>
            </a:r>
            <a:r>
              <a:rPr lang="zh-TW" altLang="en-US" sz="2800" dirty="0" smtClean="0"/>
              <a:t>）</a:t>
            </a:r>
            <a:endParaRPr lang="zh-TW" altLang="en-US" sz="2800" dirty="0"/>
          </a:p>
        </p:txBody>
      </p:sp>
    </p:spTree>
    <p:extLst>
      <p:ext uri="{BB962C8B-B14F-4D97-AF65-F5344CB8AC3E}">
        <p14:creationId xmlns:p14="http://schemas.microsoft.com/office/powerpoint/2010/main" val="4812199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文字向</a:t>
            </a:r>
            <a:r>
              <a:rPr lang="zh-TW" altLang="en-US" b="1" dirty="0" smtClean="0"/>
              <a:t>量化</a:t>
            </a:r>
            <a:endParaRPr lang="zh-TW" altLang="en-US" b="1" dirty="0"/>
          </a:p>
        </p:txBody>
      </p:sp>
      <p:sp>
        <p:nvSpPr>
          <p:cNvPr id="3" name="內容版面配置區 2"/>
          <p:cNvSpPr>
            <a:spLocks noGrp="1"/>
          </p:cNvSpPr>
          <p:nvPr>
            <p:ph idx="1"/>
          </p:nvPr>
        </p:nvSpPr>
        <p:spPr>
          <a:xfrm>
            <a:off x="677334" y="3368040"/>
            <a:ext cx="8596668" cy="609600"/>
          </a:xfrm>
        </p:spPr>
        <p:txBody>
          <a:bodyPr>
            <a:normAutofit lnSpcReduction="10000"/>
          </a:bodyPr>
          <a:lstStyle/>
          <a:p>
            <a:pPr marL="0" lvl="1" indent="0" algn="ctr">
              <a:buNone/>
            </a:pPr>
            <a:r>
              <a:rPr lang="zh-TW" altLang="en-US" sz="3600" b="1" dirty="0">
                <a:solidFill>
                  <a:schemeClr val="tx1"/>
                </a:solidFill>
                <a:latin typeface="+mn-ea"/>
              </a:rPr>
              <a:t>文字特徵選擇</a:t>
            </a:r>
            <a:r>
              <a:rPr lang="zh-TW" altLang="en-US" sz="3600" b="1" dirty="0" smtClean="0">
                <a:solidFill>
                  <a:schemeClr val="tx1"/>
                </a:solidFill>
                <a:latin typeface="+mn-ea"/>
              </a:rPr>
              <a:t>方法</a:t>
            </a:r>
            <a:endParaRPr lang="en-US" altLang="zh-TW" sz="2800" b="1" dirty="0"/>
          </a:p>
          <a:p>
            <a:endParaRPr lang="en-US" altLang="zh-TW" sz="2800" b="1" dirty="0" smtClean="0"/>
          </a:p>
          <a:p>
            <a:endParaRPr lang="zh-TW" altLang="en-US" b="1" dirty="0"/>
          </a:p>
        </p:txBody>
      </p:sp>
    </p:spTree>
    <p:extLst>
      <p:ext uri="{BB962C8B-B14F-4D97-AF65-F5344CB8AC3E}">
        <p14:creationId xmlns:p14="http://schemas.microsoft.com/office/powerpoint/2010/main" val="800869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t>文字向</a:t>
            </a:r>
            <a:r>
              <a:rPr lang="zh-TW" altLang="en-US" b="1" dirty="0" smtClean="0"/>
              <a:t>量化</a:t>
            </a:r>
            <a:endParaRPr lang="zh-TW" altLang="en-US" b="1" dirty="0"/>
          </a:p>
        </p:txBody>
      </p:sp>
      <p:sp>
        <p:nvSpPr>
          <p:cNvPr id="3" name="內容版面配置區 2"/>
          <p:cNvSpPr>
            <a:spLocks noGrp="1"/>
          </p:cNvSpPr>
          <p:nvPr>
            <p:ph idx="1"/>
          </p:nvPr>
        </p:nvSpPr>
        <p:spPr>
          <a:xfrm>
            <a:off x="677333" y="2160589"/>
            <a:ext cx="9310729" cy="3880773"/>
          </a:xfrm>
        </p:spPr>
        <p:txBody>
          <a:bodyPr/>
          <a:lstStyle/>
          <a:p>
            <a:pPr marL="342900" lvl="1" indent="-342900"/>
            <a:r>
              <a:rPr lang="zh-TW" altLang="en-US" sz="3600" dirty="0" smtClean="0">
                <a:solidFill>
                  <a:schemeClr val="tx1"/>
                </a:solidFill>
                <a:latin typeface="+mn-ea"/>
              </a:rPr>
              <a:t>文字</a:t>
            </a:r>
            <a:r>
              <a:rPr lang="zh-TW" altLang="en-US" sz="3600" dirty="0">
                <a:solidFill>
                  <a:schemeClr val="tx1"/>
                </a:solidFill>
                <a:latin typeface="+mn-ea"/>
              </a:rPr>
              <a:t>特徵選擇</a:t>
            </a:r>
            <a:r>
              <a:rPr lang="zh-TW" altLang="en-US" sz="3600" dirty="0" smtClean="0">
                <a:solidFill>
                  <a:schemeClr val="tx1"/>
                </a:solidFill>
                <a:latin typeface="+mn-ea"/>
              </a:rPr>
              <a:t>方法</a:t>
            </a:r>
            <a:endParaRPr lang="en-US" altLang="zh-TW" sz="3600" dirty="0" smtClean="0">
              <a:solidFill>
                <a:schemeClr val="tx1"/>
              </a:solidFill>
            </a:endParaRPr>
          </a:p>
          <a:p>
            <a:pPr lvl="1" fontAlgn="base"/>
            <a:r>
              <a:rPr lang="zh-TW" altLang="en-US" sz="2800" dirty="0"/>
              <a:t>文件頻率</a:t>
            </a:r>
            <a:r>
              <a:rPr lang="en-US" altLang="zh-TW" sz="2800" dirty="0"/>
              <a:t>(document frequency</a:t>
            </a:r>
            <a:r>
              <a:rPr lang="zh-TW" altLang="en-US" sz="2800" dirty="0"/>
              <a:t>，</a:t>
            </a:r>
            <a:r>
              <a:rPr lang="en-US" altLang="zh-TW" sz="2800" dirty="0"/>
              <a:t>DF</a:t>
            </a:r>
            <a:r>
              <a:rPr lang="zh-TW" altLang="en-US" sz="2800" dirty="0"/>
              <a:t>）的</a:t>
            </a:r>
            <a:r>
              <a:rPr lang="zh-TW" altLang="en-US" sz="2800" dirty="0" smtClean="0"/>
              <a:t>特徵選擇法</a:t>
            </a:r>
            <a:endParaRPr lang="en-US" altLang="zh-TW" sz="2800" dirty="0" smtClean="0"/>
          </a:p>
          <a:p>
            <a:pPr lvl="1" fontAlgn="base"/>
            <a:r>
              <a:rPr lang="zh-TW" altLang="en-US" sz="2800" dirty="0"/>
              <a:t>資訊增益（</a:t>
            </a:r>
            <a:r>
              <a:rPr lang="en-US" altLang="zh-TW" sz="2800" dirty="0"/>
              <a:t>information gain</a:t>
            </a:r>
            <a:r>
              <a:rPr lang="zh-TW" altLang="en-US" sz="2800" dirty="0"/>
              <a:t>，</a:t>
            </a:r>
            <a:r>
              <a:rPr lang="en-US" altLang="zh-TW" sz="2800" dirty="0"/>
              <a:t>IG</a:t>
            </a:r>
            <a:r>
              <a:rPr lang="zh-TW" altLang="en-US" sz="2800" dirty="0"/>
              <a:t>）</a:t>
            </a:r>
            <a:r>
              <a:rPr lang="zh-TW" altLang="en-US" sz="2800" dirty="0" smtClean="0"/>
              <a:t>法</a:t>
            </a:r>
            <a:endParaRPr lang="en-US" altLang="zh-TW" dirty="0" smtClean="0"/>
          </a:p>
          <a:p>
            <a:pPr fontAlgn="base"/>
            <a:endParaRPr lang="zh-TW" altLang="en-US" dirty="0"/>
          </a:p>
        </p:txBody>
      </p:sp>
    </p:spTree>
    <p:extLst>
      <p:ext uri="{BB962C8B-B14F-4D97-AF65-F5344CB8AC3E}">
        <p14:creationId xmlns:p14="http://schemas.microsoft.com/office/powerpoint/2010/main" val="18079483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t>文字向</a:t>
            </a:r>
            <a:r>
              <a:rPr lang="zh-TW" altLang="en-US" b="1" dirty="0" smtClean="0"/>
              <a:t>量化</a:t>
            </a:r>
            <a:endParaRPr lang="zh-TW" altLang="en-US" b="1"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677333" y="1600201"/>
                <a:ext cx="9389859" cy="5029200"/>
              </a:xfrm>
            </p:spPr>
            <p:txBody>
              <a:bodyPr>
                <a:normAutofit lnSpcReduction="10000"/>
              </a:bodyPr>
              <a:lstStyle/>
              <a:p>
                <a:pPr marL="342900" lvl="1" indent="-342900"/>
                <a:r>
                  <a:rPr lang="zh-TW" altLang="en-US" sz="3200" dirty="0" smtClean="0">
                    <a:solidFill>
                      <a:schemeClr val="tx1"/>
                    </a:solidFill>
                    <a:latin typeface="+mn-ea"/>
                  </a:rPr>
                  <a:t>文字</a:t>
                </a:r>
                <a:r>
                  <a:rPr lang="zh-TW" altLang="en-US" sz="3200" dirty="0">
                    <a:solidFill>
                      <a:schemeClr val="tx1"/>
                    </a:solidFill>
                    <a:latin typeface="+mn-ea"/>
                  </a:rPr>
                  <a:t>特徵選擇</a:t>
                </a:r>
                <a:r>
                  <a:rPr lang="zh-TW" altLang="en-US" sz="3200" dirty="0" smtClean="0">
                    <a:solidFill>
                      <a:schemeClr val="tx1"/>
                    </a:solidFill>
                    <a:latin typeface="+mn-ea"/>
                  </a:rPr>
                  <a:t>方法</a:t>
                </a:r>
                <a:endParaRPr lang="en-US" altLang="zh-TW" sz="3200" dirty="0" smtClean="0">
                  <a:solidFill>
                    <a:schemeClr val="tx1"/>
                  </a:solidFill>
                </a:endParaRPr>
              </a:p>
              <a:p>
                <a:pPr lvl="1" fontAlgn="base"/>
                <a:r>
                  <a:rPr lang="zh-TW" altLang="en-US" sz="2800" dirty="0"/>
                  <a:t>特徵選擇的一般步驟是</a:t>
                </a:r>
                <a:r>
                  <a:rPr lang="zh-TW" altLang="en-US" sz="2800" dirty="0" smtClean="0"/>
                  <a:t>：</a:t>
                </a:r>
                <a:endParaRPr lang="en-US" altLang="zh-TW" sz="2800" dirty="0" smtClean="0"/>
              </a:p>
              <a:p>
                <a:pPr lvl="2" fontAlgn="base">
                  <a:lnSpc>
                    <a:spcPct val="120000"/>
                  </a:lnSpc>
                </a:pPr>
                <a:r>
                  <a:rPr lang="zh-TW" altLang="en-US" sz="2400" dirty="0" smtClean="0"/>
                  <a:t>（</a:t>
                </a:r>
                <a:r>
                  <a:rPr lang="en-US" altLang="zh-TW" sz="2400" dirty="0"/>
                  <a:t>1</a:t>
                </a:r>
                <a:r>
                  <a:rPr lang="zh-TW" altLang="en-US" sz="2400" dirty="0"/>
                  <a:t>）從訓練文字集中</a:t>
                </a:r>
                <a:r>
                  <a:rPr lang="zh-TW" altLang="en-US" sz="2400" dirty="0">
                    <a:solidFill>
                      <a:srgbClr val="FF0000"/>
                    </a:solidFill>
                  </a:rPr>
                  <a:t>取得所有的特徵項</a:t>
                </a:r>
                <a:r>
                  <a:rPr lang="en-US" altLang="zh-TW" sz="2400" dirty="0"/>
                  <a:t>,</a:t>
                </a:r>
                <a:r>
                  <a:rPr lang="zh-TW" altLang="en-US" sz="2400" dirty="0"/>
                  <a:t>構成文字特徵集合</a:t>
                </a:r>
                <a:r>
                  <a:rPr lang="en-US" altLang="zh-TW" sz="2400" dirty="0" smtClean="0"/>
                  <a:t>F</a:t>
                </a:r>
              </a:p>
              <a:p>
                <a:pPr lvl="2" fontAlgn="base">
                  <a:lnSpc>
                    <a:spcPct val="120000"/>
                  </a:lnSpc>
                </a:pPr>
                <a:endParaRPr lang="en-US" altLang="zh-TW" sz="2400" dirty="0" smtClean="0"/>
              </a:p>
              <a:p>
                <a:pPr lvl="2" fontAlgn="base">
                  <a:lnSpc>
                    <a:spcPct val="120000"/>
                  </a:lnSpc>
                </a:pPr>
                <a:r>
                  <a:rPr lang="zh-TW" altLang="en-US" sz="2400" dirty="0" smtClean="0"/>
                  <a:t>（</a:t>
                </a:r>
                <a:r>
                  <a:rPr lang="en-US" altLang="zh-TW" sz="2400" dirty="0"/>
                  <a:t>2</a:t>
                </a:r>
                <a:r>
                  <a:rPr lang="zh-TW" altLang="en-US" sz="2400" dirty="0"/>
                  <a:t>）對集合中的每一項用下面將要介紹的特徵評估函式進行打分</a:t>
                </a:r>
                <a:r>
                  <a:rPr lang="en-US" altLang="zh-TW" sz="2400" dirty="0"/>
                  <a:t>,</a:t>
                </a:r>
                <a:r>
                  <a:rPr lang="zh-TW" altLang="en-US" sz="2400" dirty="0"/>
                  <a:t>然後按照分值</a:t>
                </a:r>
                <a:r>
                  <a:rPr lang="zh-TW" altLang="en-US" sz="2400" dirty="0">
                    <a:solidFill>
                      <a:srgbClr val="FF0000"/>
                    </a:solidFill>
                  </a:rPr>
                  <a:t>由高到低排序</a:t>
                </a:r>
                <a:r>
                  <a:rPr lang="en-US" altLang="zh-TW" sz="2400" dirty="0"/>
                  <a:t>,</a:t>
                </a:r>
                <a:r>
                  <a:rPr lang="zh-TW" altLang="en-US" sz="2400" dirty="0"/>
                  <a:t>得到有序</a:t>
                </a:r>
                <a:r>
                  <a:rPr lang="zh-TW" altLang="en-US" sz="2400" dirty="0" smtClean="0"/>
                  <a:t>集合</a:t>
                </a:r>
                <a:r>
                  <a:rPr lang="en-US" altLang="zh-TW" sz="2400" dirty="0" smtClean="0"/>
                  <a:t>F₁</a:t>
                </a:r>
              </a:p>
              <a:p>
                <a:pPr lvl="2" fontAlgn="base">
                  <a:lnSpc>
                    <a:spcPct val="120000"/>
                  </a:lnSpc>
                </a:pPr>
                <a:endParaRPr lang="en-US" altLang="zh-TW" sz="2400" dirty="0" smtClean="0"/>
              </a:p>
              <a:p>
                <a:pPr lvl="2" fontAlgn="base">
                  <a:lnSpc>
                    <a:spcPct val="120000"/>
                  </a:lnSpc>
                </a:pPr>
                <a:r>
                  <a:rPr lang="zh-TW" altLang="en-US" sz="2400" dirty="0"/>
                  <a:t>（</a:t>
                </a:r>
                <a:r>
                  <a:rPr lang="en-US" altLang="zh-TW" sz="2400" dirty="0"/>
                  <a:t>3</a:t>
                </a:r>
                <a:r>
                  <a:rPr lang="zh-TW" altLang="en-US" sz="2400" dirty="0"/>
                  <a:t>）假設需要選取</a:t>
                </a:r>
                <a:r>
                  <a:rPr lang="en-US" altLang="zh-TW" sz="2400" dirty="0"/>
                  <a:t>N</a:t>
                </a:r>
                <a:r>
                  <a:rPr lang="zh-TW" altLang="en-US" sz="2400" dirty="0"/>
                  <a:t>個分類需要的特徵項</a:t>
                </a:r>
                <a:r>
                  <a:rPr lang="en-US" altLang="zh-TW" sz="2400" dirty="0"/>
                  <a:t>,</a:t>
                </a:r>
                <a:r>
                  <a:rPr lang="zh-TW" altLang="en-US" sz="2400" dirty="0"/>
                  <a:t>則</a:t>
                </a:r>
                <a:r>
                  <a:rPr lang="zh-TW" altLang="en-US" sz="2400" dirty="0" smtClean="0"/>
                  <a:t>從</a:t>
                </a:r>
                <a:r>
                  <a:rPr lang="en-US" altLang="zh-TW" sz="2400" dirty="0"/>
                  <a:t>F</a:t>
                </a:r>
                <a:r>
                  <a:rPr lang="en-US" altLang="zh-TW" sz="2400" dirty="0" smtClean="0"/>
                  <a:t>₁</a:t>
                </a:r>
                <a:r>
                  <a:rPr lang="zh-TW" altLang="en-US" sz="2400" dirty="0"/>
                  <a:t>集合中選取前</a:t>
                </a:r>
                <a:r>
                  <a:rPr lang="en-US" altLang="zh-TW" sz="2400" dirty="0"/>
                  <a:t>N</a:t>
                </a:r>
                <a:r>
                  <a:rPr lang="zh-TW" altLang="en-US" sz="2400" dirty="0"/>
                  <a:t>個特徵項</a:t>
                </a:r>
                <a:r>
                  <a:rPr lang="en-US" altLang="zh-TW" sz="2400" dirty="0"/>
                  <a:t>,</a:t>
                </a:r>
                <a:r>
                  <a:rPr lang="zh-TW" altLang="en-US" sz="2400" dirty="0"/>
                  <a:t>構成最終的分類特徵</a:t>
                </a:r>
                <a:r>
                  <a:rPr lang="zh-TW" altLang="en-US" sz="2400" dirty="0" smtClean="0"/>
                  <a:t>項</a:t>
                </a:r>
                <a14:m>
                  <m:oMath xmlns:m="http://schemas.openxmlformats.org/officeDocument/2006/math">
                    <m:sSub>
                      <m:sSubPr>
                        <m:ctrlPr>
                          <a:rPr lang="en-US" altLang="zh-TW" sz="2400" i="1" dirty="0" smtClean="0">
                            <a:latin typeface="Cambria Math" panose="02040503050406030204" pitchFamily="18" charset="0"/>
                          </a:rPr>
                        </m:ctrlPr>
                      </m:sSubPr>
                      <m:e>
                        <m:r>
                          <m:rPr>
                            <m:sty m:val="p"/>
                          </m:rPr>
                          <a:rPr lang="en-US" altLang="zh-TW" sz="2400" i="1" dirty="0">
                            <a:latin typeface="Cambria Math" panose="02040503050406030204" pitchFamily="18" charset="0"/>
                          </a:rPr>
                          <m:t>F</m:t>
                        </m:r>
                      </m:e>
                      <m:sub>
                        <m:r>
                          <a:rPr lang="en-US" altLang="zh-TW" sz="2400" b="0" i="1" dirty="0" smtClean="0">
                            <a:latin typeface="Cambria Math" panose="02040503050406030204" pitchFamily="18" charset="0"/>
                          </a:rPr>
                          <m:t>𝑠</m:t>
                        </m:r>
                      </m:sub>
                    </m:sSub>
                    <m:r>
                      <a:rPr lang="zh-TW" altLang="en-US" sz="2400" i="1" dirty="0">
                        <a:latin typeface="Cambria Math" panose="02040503050406030204" pitchFamily="18" charset="0"/>
                      </a:rPr>
                      <m:t>，</m:t>
                    </m:r>
                    <m:sSub>
                      <m:sSubPr>
                        <m:ctrlPr>
                          <a:rPr lang="en-US" altLang="zh-TW" sz="2400" i="1" dirty="0">
                            <a:latin typeface="Cambria Math" panose="02040503050406030204" pitchFamily="18" charset="0"/>
                          </a:rPr>
                        </m:ctrlPr>
                      </m:sSubPr>
                      <m:e>
                        <m:r>
                          <m:rPr>
                            <m:sty m:val="p"/>
                          </m:rPr>
                          <a:rPr lang="en-US" altLang="zh-TW" sz="2400" i="1" dirty="0">
                            <a:latin typeface="Cambria Math" panose="02040503050406030204" pitchFamily="18" charset="0"/>
                          </a:rPr>
                          <m:t>F</m:t>
                        </m:r>
                      </m:e>
                      <m:sub>
                        <m:r>
                          <a:rPr lang="en-US" altLang="zh-TW" sz="2400" i="1" dirty="0">
                            <a:latin typeface="Cambria Math" panose="02040503050406030204" pitchFamily="18" charset="0"/>
                          </a:rPr>
                          <m:t>𝑠</m:t>
                        </m:r>
                      </m:sub>
                    </m:sSub>
                  </m:oMath>
                </a14:m>
                <a:r>
                  <a:rPr lang="zh-TW" altLang="en-US" sz="2400" dirty="0"/>
                  <a:t>將用於</a:t>
                </a:r>
                <a:r>
                  <a:rPr lang="zh-TW" altLang="en-US" sz="2400" dirty="0">
                    <a:solidFill>
                      <a:schemeClr val="tx1"/>
                    </a:solidFill>
                  </a:rPr>
                  <a:t>訓練</a:t>
                </a:r>
                <a:r>
                  <a:rPr lang="zh-TW" altLang="en-US" sz="2400" dirty="0">
                    <a:solidFill>
                      <a:srgbClr val="FF0000"/>
                    </a:solidFill>
                  </a:rPr>
                  <a:t>分類器和分類測試</a:t>
                </a:r>
              </a:p>
              <a:p>
                <a:pPr lvl="1" fontAlgn="base"/>
                <a:endParaRPr lang="en-US" altLang="zh-TW" dirty="0" smtClean="0">
                  <a:solidFill>
                    <a:schemeClr val="tx1"/>
                  </a:solidFill>
                </a:endParaRPr>
              </a:p>
              <a:p>
                <a:pPr fontAlgn="base"/>
                <a:endParaRPr lang="zh-TW" altLang="en-US" dirty="0">
                  <a:solidFill>
                    <a:schemeClr val="tx1"/>
                  </a:solidFill>
                </a:endParaRPr>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677333" y="1600201"/>
                <a:ext cx="9389859" cy="5029200"/>
              </a:xfrm>
              <a:blipFill>
                <a:blip r:embed="rId2"/>
                <a:stretch>
                  <a:fillRect l="-974" t="-2545" r="-90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391453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t>文字向</a:t>
            </a:r>
            <a:r>
              <a:rPr lang="zh-TW" altLang="en-US" b="1" dirty="0" smtClean="0"/>
              <a:t>量化</a:t>
            </a:r>
            <a:endParaRPr lang="zh-TW" altLang="en-US" b="1" dirty="0"/>
          </a:p>
        </p:txBody>
      </p:sp>
      <p:sp>
        <p:nvSpPr>
          <p:cNvPr id="3" name="內容版面配置區 2"/>
          <p:cNvSpPr>
            <a:spLocks noGrp="1"/>
          </p:cNvSpPr>
          <p:nvPr>
            <p:ph idx="1"/>
          </p:nvPr>
        </p:nvSpPr>
        <p:spPr>
          <a:xfrm>
            <a:off x="677333" y="1600201"/>
            <a:ext cx="11081530" cy="5029200"/>
          </a:xfrm>
        </p:spPr>
        <p:txBody>
          <a:bodyPr>
            <a:normAutofit fontScale="92500" lnSpcReduction="20000"/>
          </a:bodyPr>
          <a:lstStyle/>
          <a:p>
            <a:pPr marL="342900" lvl="1" indent="-342900"/>
            <a:r>
              <a:rPr lang="zh-TW" altLang="en-US" sz="3200" dirty="0" smtClean="0">
                <a:solidFill>
                  <a:schemeClr val="tx1"/>
                </a:solidFill>
                <a:latin typeface="+mn-ea"/>
              </a:rPr>
              <a:t>文字</a:t>
            </a:r>
            <a:r>
              <a:rPr lang="zh-TW" altLang="en-US" sz="3200" dirty="0">
                <a:solidFill>
                  <a:schemeClr val="tx1"/>
                </a:solidFill>
                <a:latin typeface="+mn-ea"/>
              </a:rPr>
              <a:t>特徵選擇</a:t>
            </a:r>
            <a:r>
              <a:rPr lang="zh-TW" altLang="en-US" sz="3200" dirty="0" smtClean="0">
                <a:solidFill>
                  <a:schemeClr val="tx1"/>
                </a:solidFill>
                <a:latin typeface="+mn-ea"/>
              </a:rPr>
              <a:t>方法</a:t>
            </a:r>
            <a:endParaRPr lang="en-US" altLang="zh-TW" sz="3200" dirty="0" smtClean="0">
              <a:solidFill>
                <a:schemeClr val="tx1"/>
              </a:solidFill>
              <a:latin typeface="+mn-ea"/>
            </a:endParaRPr>
          </a:p>
          <a:p>
            <a:pPr lvl="1" fontAlgn="base"/>
            <a:r>
              <a:rPr lang="zh-TW" altLang="en-US" sz="2800" dirty="0" smtClean="0">
                <a:solidFill>
                  <a:srgbClr val="FF0000"/>
                </a:solidFill>
                <a:latin typeface="+mn-ea"/>
              </a:rPr>
              <a:t>分類器</a:t>
            </a:r>
            <a:r>
              <a:rPr lang="zh-TW" altLang="en-US" sz="2800" dirty="0" smtClean="0">
                <a:latin typeface="+mn-ea"/>
              </a:rPr>
              <a:t>：</a:t>
            </a:r>
            <a:endParaRPr lang="en-US" altLang="zh-TW" sz="2800" dirty="0" smtClean="0">
              <a:latin typeface="+mn-ea"/>
            </a:endParaRPr>
          </a:p>
          <a:p>
            <a:pPr lvl="2" fontAlgn="base">
              <a:lnSpc>
                <a:spcPct val="120000"/>
              </a:lnSpc>
            </a:pPr>
            <a:r>
              <a:rPr lang="zh-TW" altLang="en-US" sz="2800" b="1" dirty="0" smtClean="0">
                <a:latin typeface="+mn-ea"/>
              </a:rPr>
              <a:t>樸素</a:t>
            </a:r>
            <a:r>
              <a:rPr lang="zh-TW" altLang="en-US" sz="2800" b="1" dirty="0">
                <a:latin typeface="+mn-ea"/>
              </a:rPr>
              <a:t>貝葉</a:t>
            </a:r>
            <a:r>
              <a:rPr lang="zh-TW" altLang="en-US" sz="2800" b="1" dirty="0" smtClean="0">
                <a:latin typeface="+mn-ea"/>
              </a:rPr>
              <a:t>斯：</a:t>
            </a:r>
            <a:r>
              <a:rPr lang="zh-TW" altLang="en-US" sz="2800" dirty="0">
                <a:latin typeface="+mn-ea"/>
              </a:rPr>
              <a:t>利用</a:t>
            </a:r>
            <a:r>
              <a:rPr lang="en-US" altLang="zh-TW" sz="2800" dirty="0" err="1">
                <a:solidFill>
                  <a:srgbClr val="FF0000"/>
                </a:solidFill>
                <a:latin typeface="+mn-ea"/>
              </a:rPr>
              <a:t>sklearn</a:t>
            </a:r>
            <a:r>
              <a:rPr lang="zh-TW" altLang="en-US" sz="2800" dirty="0" smtClean="0">
                <a:solidFill>
                  <a:srgbClr val="FF0000"/>
                </a:solidFill>
                <a:latin typeface="+mn-ea"/>
              </a:rPr>
              <a:t>框架</a:t>
            </a:r>
            <a:r>
              <a:rPr lang="zh-TW" altLang="en-US" sz="2800" dirty="0" smtClean="0">
                <a:latin typeface="+mn-ea"/>
              </a:rPr>
              <a:t>，</a:t>
            </a:r>
            <a:r>
              <a:rPr lang="zh-TW" altLang="en-US" sz="2800" dirty="0">
                <a:latin typeface="+mn-ea"/>
              </a:rPr>
              <a:t>在不同的特徵下實現樸素貝葉斯</a:t>
            </a:r>
            <a:r>
              <a:rPr lang="zh-TW" altLang="en-US" sz="2800" dirty="0" smtClean="0">
                <a:latin typeface="+mn-ea"/>
              </a:rPr>
              <a:t>模型，</a:t>
            </a:r>
            <a:r>
              <a:rPr lang="zh-TW" altLang="en-US" sz="2800" dirty="0">
                <a:latin typeface="+mn-ea"/>
              </a:rPr>
              <a:t>是一種基於貝葉斯定理的分類技術，並且假設預測變數是獨立的。樸素貝葉斯分類器假設一個類別中的特定特徵與其它存在的特徵沒有任何關係</a:t>
            </a:r>
            <a:endParaRPr lang="en-US" altLang="zh-TW" sz="2800" dirty="0" smtClean="0">
              <a:latin typeface="+mn-ea"/>
            </a:endParaRPr>
          </a:p>
          <a:p>
            <a:pPr lvl="2" fontAlgn="base">
              <a:lnSpc>
                <a:spcPct val="120000"/>
              </a:lnSpc>
            </a:pPr>
            <a:r>
              <a:rPr lang="zh-TW" altLang="en-US" sz="2800" b="1" dirty="0">
                <a:solidFill>
                  <a:schemeClr val="tx1"/>
                </a:solidFill>
                <a:latin typeface="+mn-ea"/>
              </a:rPr>
              <a:t>線性分類器（</a:t>
            </a:r>
            <a:r>
              <a:rPr lang="en-US" altLang="zh-TW" sz="2800" b="1" dirty="0">
                <a:solidFill>
                  <a:schemeClr val="tx1"/>
                </a:solidFill>
                <a:latin typeface="+mn-ea"/>
              </a:rPr>
              <a:t>Logistic Regression</a:t>
            </a:r>
            <a:r>
              <a:rPr lang="zh-TW" altLang="en-US" sz="2800" b="1" dirty="0">
                <a:solidFill>
                  <a:schemeClr val="tx1"/>
                </a:solidFill>
                <a:latin typeface="+mn-ea"/>
              </a:rPr>
              <a:t>）：</a:t>
            </a:r>
            <a:r>
              <a:rPr lang="en-US" altLang="zh-TW" sz="2800" dirty="0">
                <a:latin typeface="+mn-ea"/>
              </a:rPr>
              <a:t>Logistic</a:t>
            </a:r>
            <a:r>
              <a:rPr lang="zh-TW" altLang="en-US" sz="2800" dirty="0">
                <a:latin typeface="+mn-ea"/>
              </a:rPr>
              <a:t>迴歸通過使用</a:t>
            </a:r>
            <a:r>
              <a:rPr lang="en-US" altLang="zh-TW" sz="2800" dirty="0">
                <a:latin typeface="+mn-ea"/>
              </a:rPr>
              <a:t>logistic / sigmoid</a:t>
            </a:r>
            <a:r>
              <a:rPr lang="zh-TW" altLang="en-US" sz="2800" dirty="0">
                <a:latin typeface="+mn-ea"/>
              </a:rPr>
              <a:t>函式估計概率來度量類別因變數與一個或多個獨立變數之間的關係</a:t>
            </a:r>
            <a:endParaRPr lang="en-US" altLang="zh-TW" sz="2800" dirty="0" smtClean="0">
              <a:latin typeface="+mn-ea"/>
            </a:endParaRPr>
          </a:p>
          <a:p>
            <a:pPr lvl="2" fontAlgn="base">
              <a:lnSpc>
                <a:spcPct val="120000"/>
              </a:lnSpc>
            </a:pPr>
            <a:r>
              <a:rPr lang="zh-TW" altLang="en-US" sz="2800" b="1" dirty="0">
                <a:latin typeface="+mn-ea"/>
              </a:rPr>
              <a:t>支援向量機（</a:t>
            </a:r>
            <a:r>
              <a:rPr lang="en-US" altLang="zh-TW" sz="2800" b="1" dirty="0">
                <a:latin typeface="+mn-ea"/>
              </a:rPr>
              <a:t>SVM</a:t>
            </a:r>
            <a:r>
              <a:rPr lang="zh-TW" altLang="en-US" sz="2800" b="1" dirty="0" smtClean="0">
                <a:latin typeface="+mn-ea"/>
              </a:rPr>
              <a:t>）：</a:t>
            </a:r>
            <a:r>
              <a:rPr lang="zh-TW" altLang="en-US" sz="2800" dirty="0" smtClean="0">
                <a:latin typeface="+mn-ea"/>
              </a:rPr>
              <a:t>是</a:t>
            </a:r>
            <a:r>
              <a:rPr lang="zh-TW" altLang="en-US" sz="2800" dirty="0">
                <a:solidFill>
                  <a:srgbClr val="FF0000"/>
                </a:solidFill>
                <a:latin typeface="+mn-ea"/>
              </a:rPr>
              <a:t>監督學習演算法</a:t>
            </a:r>
            <a:r>
              <a:rPr lang="zh-TW" altLang="en-US" sz="2800" dirty="0">
                <a:latin typeface="+mn-ea"/>
              </a:rPr>
              <a:t>的一種，它可以用來做分類或迴歸。該模型提取了分離兩個類的最佳超平面或線</a:t>
            </a:r>
            <a:endParaRPr lang="en-US" altLang="zh-TW" sz="2800" dirty="0" smtClean="0">
              <a:solidFill>
                <a:schemeClr val="tx1"/>
              </a:solidFill>
              <a:latin typeface="+mn-ea"/>
            </a:endParaRPr>
          </a:p>
          <a:p>
            <a:pPr fontAlgn="base"/>
            <a:endParaRPr lang="zh-TW" altLang="en-US" dirty="0">
              <a:solidFill>
                <a:schemeClr val="tx1"/>
              </a:solidFill>
              <a:latin typeface="+mn-ea"/>
            </a:endParaRPr>
          </a:p>
        </p:txBody>
      </p:sp>
    </p:spTree>
    <p:extLst>
      <p:ext uri="{BB962C8B-B14F-4D97-AF65-F5344CB8AC3E}">
        <p14:creationId xmlns:p14="http://schemas.microsoft.com/office/powerpoint/2010/main" val="52064637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t>文字向</a:t>
            </a:r>
            <a:r>
              <a:rPr lang="zh-TW" altLang="en-US" b="1" dirty="0" smtClean="0"/>
              <a:t>量化</a:t>
            </a:r>
            <a:endParaRPr lang="zh-TW" altLang="en-US" b="1" dirty="0"/>
          </a:p>
        </p:txBody>
      </p:sp>
      <p:sp>
        <p:nvSpPr>
          <p:cNvPr id="3" name="內容版面配置區 2"/>
          <p:cNvSpPr>
            <a:spLocks noGrp="1"/>
          </p:cNvSpPr>
          <p:nvPr>
            <p:ph idx="1"/>
          </p:nvPr>
        </p:nvSpPr>
        <p:spPr>
          <a:xfrm>
            <a:off x="677333" y="1600201"/>
            <a:ext cx="7199341" cy="5029200"/>
          </a:xfrm>
        </p:spPr>
        <p:txBody>
          <a:bodyPr>
            <a:normAutofit/>
          </a:bodyPr>
          <a:lstStyle/>
          <a:p>
            <a:pPr marL="342900" lvl="1" indent="-342900"/>
            <a:r>
              <a:rPr lang="zh-TW" altLang="en-US" sz="3200" dirty="0" smtClean="0">
                <a:solidFill>
                  <a:schemeClr val="tx1"/>
                </a:solidFill>
                <a:latin typeface="+mn-ea"/>
              </a:rPr>
              <a:t>文字</a:t>
            </a:r>
            <a:r>
              <a:rPr lang="zh-TW" altLang="en-US" sz="3200" dirty="0">
                <a:solidFill>
                  <a:schemeClr val="tx1"/>
                </a:solidFill>
                <a:latin typeface="+mn-ea"/>
              </a:rPr>
              <a:t>特徵選擇</a:t>
            </a:r>
            <a:r>
              <a:rPr lang="zh-TW" altLang="en-US" sz="3200" dirty="0" smtClean="0">
                <a:solidFill>
                  <a:schemeClr val="tx1"/>
                </a:solidFill>
                <a:latin typeface="+mn-ea"/>
              </a:rPr>
              <a:t>方法</a:t>
            </a:r>
            <a:endParaRPr lang="en-US" altLang="zh-TW" sz="3200" dirty="0" smtClean="0">
              <a:solidFill>
                <a:schemeClr val="tx1"/>
              </a:solidFill>
              <a:latin typeface="+mn-ea"/>
            </a:endParaRPr>
          </a:p>
          <a:p>
            <a:pPr lvl="1" fontAlgn="base"/>
            <a:r>
              <a:rPr lang="zh-TW" altLang="en-US" sz="2800" dirty="0" smtClean="0">
                <a:solidFill>
                  <a:srgbClr val="FF0000"/>
                </a:solidFill>
                <a:latin typeface="+mn-ea"/>
              </a:rPr>
              <a:t>分類器</a:t>
            </a:r>
            <a:r>
              <a:rPr lang="zh-TW" altLang="en-US" sz="2800" dirty="0" smtClean="0">
                <a:latin typeface="+mn-ea"/>
              </a:rPr>
              <a:t>：</a:t>
            </a:r>
            <a:endParaRPr lang="en-US" altLang="zh-TW" sz="2800" dirty="0" smtClean="0">
              <a:latin typeface="+mn-ea"/>
            </a:endParaRPr>
          </a:p>
          <a:p>
            <a:pPr lvl="2" fontAlgn="base">
              <a:lnSpc>
                <a:spcPct val="120000"/>
              </a:lnSpc>
            </a:pPr>
            <a:r>
              <a:rPr lang="zh-TW" altLang="en-US" b="1" dirty="0"/>
              <a:t> </a:t>
            </a:r>
            <a:r>
              <a:rPr lang="zh-TW" altLang="en-US" sz="2800" dirty="0"/>
              <a:t>深層神經</a:t>
            </a:r>
            <a:r>
              <a:rPr lang="zh-TW" altLang="en-US" sz="2800" dirty="0" smtClean="0"/>
              <a:t>網路：</a:t>
            </a:r>
            <a:endParaRPr lang="en-US" altLang="zh-TW" sz="2800" dirty="0" smtClean="0"/>
          </a:p>
          <a:p>
            <a:pPr lvl="3" fontAlgn="base">
              <a:lnSpc>
                <a:spcPct val="120000"/>
              </a:lnSpc>
            </a:pPr>
            <a:r>
              <a:rPr lang="zh-TW" altLang="en-US" sz="2800" dirty="0"/>
              <a:t>卷積神經</a:t>
            </a:r>
            <a:r>
              <a:rPr lang="zh-TW" altLang="en-US" sz="2800" dirty="0" smtClean="0"/>
              <a:t>網路</a:t>
            </a:r>
            <a:r>
              <a:rPr lang="en-US" altLang="zh-TW" sz="2800" dirty="0" smtClean="0"/>
              <a:t>(CNN)</a:t>
            </a:r>
          </a:p>
          <a:p>
            <a:pPr lvl="3" fontAlgn="base">
              <a:lnSpc>
                <a:spcPct val="120000"/>
              </a:lnSpc>
            </a:pPr>
            <a:r>
              <a:rPr lang="zh-TW" altLang="en-US" sz="2800" dirty="0"/>
              <a:t>迴圈神經</a:t>
            </a:r>
            <a:r>
              <a:rPr lang="zh-TW" altLang="en-US" sz="2800" dirty="0" smtClean="0"/>
              <a:t>網路</a:t>
            </a:r>
            <a:r>
              <a:rPr lang="en-US" altLang="zh-TW" sz="2800" dirty="0"/>
              <a:t>(</a:t>
            </a:r>
            <a:r>
              <a:rPr lang="en-US" altLang="zh-TW" sz="2800" dirty="0" smtClean="0"/>
              <a:t>LSTM)</a:t>
            </a:r>
          </a:p>
          <a:p>
            <a:pPr lvl="3" fontAlgn="base">
              <a:lnSpc>
                <a:spcPct val="120000"/>
              </a:lnSpc>
            </a:pPr>
            <a:r>
              <a:rPr lang="zh-TW" altLang="en-US" sz="2800" dirty="0"/>
              <a:t>迴圈神經</a:t>
            </a:r>
            <a:r>
              <a:rPr lang="zh-TW" altLang="en-US" sz="2800" dirty="0" smtClean="0"/>
              <a:t>網路</a:t>
            </a:r>
            <a:r>
              <a:rPr lang="en-US" altLang="zh-TW" sz="2800" dirty="0"/>
              <a:t>(</a:t>
            </a:r>
            <a:r>
              <a:rPr lang="en-US" altLang="zh-TW" sz="2800" dirty="0" smtClean="0"/>
              <a:t>GRU)</a:t>
            </a:r>
          </a:p>
          <a:p>
            <a:pPr lvl="3"/>
            <a:r>
              <a:rPr lang="zh-TW" altLang="en-US" sz="2800" dirty="0"/>
              <a:t>雙向</a:t>
            </a:r>
            <a:r>
              <a:rPr lang="en-US" altLang="zh-TW" sz="2800" dirty="0" smtClean="0"/>
              <a:t>RNN</a:t>
            </a:r>
            <a:endParaRPr lang="en-US" altLang="zh-TW" sz="2800" dirty="0">
              <a:solidFill>
                <a:schemeClr val="tx1"/>
              </a:solidFill>
              <a:latin typeface="+mn-ea"/>
            </a:endParaRPr>
          </a:p>
          <a:p>
            <a:pPr marL="1371600" lvl="3" indent="0" algn="r">
              <a:buNone/>
            </a:pPr>
            <a:r>
              <a:rPr lang="zh-TW" altLang="en-US" sz="2800" dirty="0" smtClean="0">
                <a:solidFill>
                  <a:schemeClr val="bg1">
                    <a:lumMod val="75000"/>
                  </a:schemeClr>
                </a:solidFill>
                <a:latin typeface="+mn-ea"/>
              </a:rPr>
              <a:t>後面章節將另外詳細介</a:t>
            </a:r>
            <a:r>
              <a:rPr lang="zh-TW" altLang="en-US" sz="2800" dirty="0">
                <a:solidFill>
                  <a:schemeClr val="bg1">
                    <a:lumMod val="75000"/>
                  </a:schemeClr>
                </a:solidFill>
                <a:latin typeface="+mn-ea"/>
              </a:rPr>
              <a:t>紹</a:t>
            </a:r>
            <a:endParaRPr lang="en-US" altLang="zh-TW" sz="2800" dirty="0" smtClean="0">
              <a:solidFill>
                <a:schemeClr val="bg1">
                  <a:lumMod val="75000"/>
                </a:schemeClr>
              </a:solidFill>
            </a:endParaRPr>
          </a:p>
        </p:txBody>
      </p:sp>
    </p:spTree>
    <p:extLst>
      <p:ext uri="{BB962C8B-B14F-4D97-AF65-F5344CB8AC3E}">
        <p14:creationId xmlns:p14="http://schemas.microsoft.com/office/powerpoint/2010/main" val="69961940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t>文字向</a:t>
            </a:r>
            <a:r>
              <a:rPr lang="zh-TW" altLang="en-US" b="1" dirty="0" smtClean="0"/>
              <a:t>量化</a:t>
            </a:r>
            <a:endParaRPr lang="zh-TW" altLang="en-US" b="1" dirty="0"/>
          </a:p>
        </p:txBody>
      </p:sp>
      <p:sp>
        <p:nvSpPr>
          <p:cNvPr id="3" name="內容版面配置區 2"/>
          <p:cNvSpPr>
            <a:spLocks noGrp="1"/>
          </p:cNvSpPr>
          <p:nvPr>
            <p:ph idx="1"/>
          </p:nvPr>
        </p:nvSpPr>
        <p:spPr>
          <a:xfrm>
            <a:off x="677333" y="2160589"/>
            <a:ext cx="8980013" cy="3880773"/>
          </a:xfrm>
        </p:spPr>
        <p:txBody>
          <a:bodyPr>
            <a:normAutofit/>
          </a:bodyPr>
          <a:lstStyle/>
          <a:p>
            <a:pPr marL="342900" lvl="1" indent="-342900"/>
            <a:r>
              <a:rPr lang="zh-TW" altLang="en-US" sz="3200" dirty="0" smtClean="0">
                <a:latin typeface="+mn-ea"/>
              </a:rPr>
              <a:t>文件頻率（</a:t>
            </a:r>
            <a:r>
              <a:rPr lang="en-US" altLang="zh-TW" sz="3200" dirty="0" smtClean="0">
                <a:latin typeface="+mn-ea"/>
              </a:rPr>
              <a:t>DF</a:t>
            </a:r>
            <a:r>
              <a:rPr lang="zh-TW" altLang="en-US" sz="3200" dirty="0" smtClean="0">
                <a:latin typeface="+mn-ea"/>
              </a:rPr>
              <a:t>）的</a:t>
            </a:r>
            <a:r>
              <a:rPr lang="zh-TW" altLang="en-US" sz="3200" dirty="0" smtClean="0">
                <a:latin typeface="+mn-ea"/>
              </a:rPr>
              <a:t>特徵</a:t>
            </a:r>
            <a:r>
              <a:rPr lang="zh-TW" altLang="en-US" sz="3200" dirty="0" smtClean="0">
                <a:latin typeface="+mn-ea"/>
              </a:rPr>
              <a:t>選</a:t>
            </a:r>
            <a:r>
              <a:rPr lang="zh-TW" altLang="en-US" sz="3200" dirty="0">
                <a:latin typeface="+mn-ea"/>
              </a:rPr>
              <a:t>擇</a:t>
            </a:r>
            <a:r>
              <a:rPr lang="zh-TW" altLang="en-US" sz="3200" dirty="0" smtClean="0">
                <a:latin typeface="+mn-ea"/>
              </a:rPr>
              <a:t>法</a:t>
            </a:r>
            <a:endParaRPr lang="en-US" altLang="zh-TW" sz="3200" dirty="0" smtClean="0">
              <a:solidFill>
                <a:schemeClr val="tx1"/>
              </a:solidFill>
              <a:latin typeface="+mn-ea"/>
            </a:endParaRPr>
          </a:p>
          <a:p>
            <a:pPr lvl="1" fontAlgn="base"/>
            <a:endParaRPr lang="en-US" altLang="zh-TW" sz="2800" dirty="0" smtClean="0"/>
          </a:p>
          <a:p>
            <a:pPr lvl="1" fontAlgn="base"/>
            <a:r>
              <a:rPr lang="zh-TW" altLang="en-US" sz="2800" dirty="0" smtClean="0"/>
              <a:t>一個</a:t>
            </a:r>
            <a:r>
              <a:rPr lang="zh-TW" altLang="en-US" sz="2800" dirty="0"/>
              <a:t>特徵的文件頻率是指在文件集中</a:t>
            </a:r>
            <a:r>
              <a:rPr lang="zh-TW" altLang="en-US" sz="2800" dirty="0">
                <a:solidFill>
                  <a:srgbClr val="FF0000"/>
                </a:solidFill>
              </a:rPr>
              <a:t>含有該特徵的文件</a:t>
            </a:r>
            <a:r>
              <a:rPr lang="zh-TW" altLang="en-US" sz="2800" dirty="0" smtClean="0">
                <a:solidFill>
                  <a:srgbClr val="FF0000"/>
                </a:solidFill>
              </a:rPr>
              <a:t>數目</a:t>
            </a:r>
            <a:endParaRPr lang="en-US" altLang="zh-TW" sz="2800" dirty="0" smtClean="0">
              <a:solidFill>
                <a:srgbClr val="FF0000"/>
              </a:solidFill>
            </a:endParaRPr>
          </a:p>
          <a:p>
            <a:pPr lvl="1" fontAlgn="base"/>
            <a:endParaRPr lang="en-US" altLang="zh-TW" sz="2800" dirty="0" smtClean="0"/>
          </a:p>
          <a:p>
            <a:pPr lvl="1" fontAlgn="base"/>
            <a:r>
              <a:rPr lang="zh-TW" altLang="en-US" sz="2800" dirty="0" smtClean="0"/>
              <a:t>是</a:t>
            </a:r>
            <a:r>
              <a:rPr lang="zh-TW" altLang="en-US" sz="2800" dirty="0"/>
              <a:t>最簡單的特徵選擇</a:t>
            </a:r>
            <a:r>
              <a:rPr lang="zh-TW" altLang="en-US" sz="2800" dirty="0" smtClean="0"/>
              <a:t>方法，能夠很容易被運用於</a:t>
            </a:r>
            <a:r>
              <a:rPr lang="zh-TW" altLang="en-US" sz="2800" dirty="0" smtClean="0">
                <a:solidFill>
                  <a:srgbClr val="FF0000"/>
                </a:solidFill>
              </a:rPr>
              <a:t>大規模的語料統計</a:t>
            </a:r>
            <a:endParaRPr lang="en-US" altLang="zh-TW" sz="2800" dirty="0" smtClean="0"/>
          </a:p>
          <a:p>
            <a:pPr fontAlgn="base"/>
            <a:endParaRPr lang="zh-TW" altLang="en-US" dirty="0">
              <a:solidFill>
                <a:schemeClr val="tx1"/>
              </a:solidFill>
            </a:endParaRPr>
          </a:p>
        </p:txBody>
      </p:sp>
    </p:spTree>
    <p:extLst>
      <p:ext uri="{BB962C8B-B14F-4D97-AF65-F5344CB8AC3E}">
        <p14:creationId xmlns:p14="http://schemas.microsoft.com/office/powerpoint/2010/main" val="8888938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t>文字向</a:t>
            </a:r>
            <a:r>
              <a:rPr lang="zh-TW" altLang="en-US" b="1" dirty="0" smtClean="0"/>
              <a:t>量化</a:t>
            </a:r>
            <a:endParaRPr lang="zh-TW" altLang="en-US" b="1" dirty="0"/>
          </a:p>
        </p:txBody>
      </p:sp>
      <p:sp>
        <p:nvSpPr>
          <p:cNvPr id="3" name="內容版面配置區 2"/>
          <p:cNvSpPr>
            <a:spLocks noGrp="1"/>
          </p:cNvSpPr>
          <p:nvPr>
            <p:ph idx="1"/>
          </p:nvPr>
        </p:nvSpPr>
        <p:spPr>
          <a:xfrm>
            <a:off x="677333" y="2160589"/>
            <a:ext cx="8980013" cy="3880773"/>
          </a:xfrm>
        </p:spPr>
        <p:txBody>
          <a:bodyPr>
            <a:normAutofit/>
          </a:bodyPr>
          <a:lstStyle/>
          <a:p>
            <a:pPr marL="342900" lvl="1" indent="-342900"/>
            <a:r>
              <a:rPr lang="zh-TW" altLang="en-US" sz="3200" dirty="0" smtClean="0">
                <a:latin typeface="+mn-ea"/>
              </a:rPr>
              <a:t>文件頻率（</a:t>
            </a:r>
            <a:r>
              <a:rPr lang="en-US" altLang="zh-TW" sz="3200" dirty="0" smtClean="0">
                <a:latin typeface="+mn-ea"/>
              </a:rPr>
              <a:t>DF</a:t>
            </a:r>
            <a:r>
              <a:rPr lang="zh-TW" altLang="en-US" sz="3200" dirty="0" smtClean="0">
                <a:latin typeface="+mn-ea"/>
              </a:rPr>
              <a:t>）的</a:t>
            </a:r>
            <a:r>
              <a:rPr lang="zh-TW" altLang="en-US" sz="3200" dirty="0" smtClean="0">
                <a:latin typeface="+mn-ea"/>
              </a:rPr>
              <a:t>特徵</a:t>
            </a:r>
            <a:r>
              <a:rPr lang="zh-TW" altLang="en-US" sz="3200" dirty="0" smtClean="0">
                <a:latin typeface="+mn-ea"/>
              </a:rPr>
              <a:t>選</a:t>
            </a:r>
            <a:r>
              <a:rPr lang="zh-TW" altLang="en-US" sz="3200" dirty="0">
                <a:latin typeface="+mn-ea"/>
              </a:rPr>
              <a:t>擇</a:t>
            </a:r>
            <a:r>
              <a:rPr lang="zh-TW" altLang="en-US" sz="3200" dirty="0" smtClean="0">
                <a:latin typeface="+mn-ea"/>
              </a:rPr>
              <a:t>法</a:t>
            </a:r>
            <a:endParaRPr lang="en-US" altLang="zh-TW" sz="3200" dirty="0" smtClean="0">
              <a:solidFill>
                <a:schemeClr val="tx1"/>
              </a:solidFill>
              <a:latin typeface="+mn-ea"/>
            </a:endParaRPr>
          </a:p>
          <a:p>
            <a:pPr lvl="1" fontAlgn="base"/>
            <a:r>
              <a:rPr lang="zh-TW" altLang="en-US" sz="2800" dirty="0" smtClean="0"/>
              <a:t>採用</a:t>
            </a:r>
            <a:r>
              <a:rPr lang="en-US" altLang="zh-TW" sz="2800" dirty="0" smtClean="0"/>
              <a:t>DF</a:t>
            </a:r>
            <a:r>
              <a:rPr lang="zh-TW" altLang="en-US" sz="2800" dirty="0" smtClean="0"/>
              <a:t>作為特徵選擇，基於</a:t>
            </a:r>
            <a:r>
              <a:rPr lang="zh-TW" altLang="en-US" sz="2800" dirty="0"/>
              <a:t>如下基本</a:t>
            </a:r>
            <a:r>
              <a:rPr lang="zh-TW" altLang="en-US" sz="2800" dirty="0" smtClean="0"/>
              <a:t>假設</a:t>
            </a:r>
            <a:endParaRPr lang="en-US" altLang="zh-TW" sz="2800" dirty="0" smtClean="0"/>
          </a:p>
          <a:p>
            <a:pPr lvl="2" fontAlgn="base"/>
            <a:r>
              <a:rPr lang="en-US" altLang="zh-TW" sz="2400" dirty="0"/>
              <a:t>DF</a:t>
            </a:r>
            <a:r>
              <a:rPr lang="zh-TW" altLang="en-US" sz="2400" dirty="0"/>
              <a:t>值低於某個域值的詞條是</a:t>
            </a:r>
            <a:r>
              <a:rPr lang="zh-TW" altLang="en-US" sz="2400" dirty="0">
                <a:solidFill>
                  <a:srgbClr val="FF0000"/>
                </a:solidFill>
              </a:rPr>
              <a:t>低頻詞</a:t>
            </a:r>
            <a:r>
              <a:rPr lang="en-US" altLang="zh-TW" sz="2400" dirty="0"/>
              <a:t>,</a:t>
            </a:r>
            <a:r>
              <a:rPr lang="zh-TW" altLang="en-US" sz="2400" dirty="0"/>
              <a:t>它們不含或含有較少的類別資訊</a:t>
            </a:r>
            <a:endParaRPr lang="en-US" altLang="zh-TW" sz="2400" dirty="0"/>
          </a:p>
          <a:p>
            <a:pPr lvl="2" fontAlgn="base"/>
            <a:r>
              <a:rPr lang="zh-TW" altLang="en-US" sz="2400" dirty="0">
                <a:solidFill>
                  <a:schemeClr val="tx1"/>
                </a:solidFill>
              </a:rPr>
              <a:t>去除低頻詞不但能夠降低特徵空間的維數，還可能</a:t>
            </a:r>
            <a:r>
              <a:rPr lang="zh-TW" altLang="en-US" sz="2400" dirty="0">
                <a:solidFill>
                  <a:srgbClr val="FF0000"/>
                </a:solidFill>
              </a:rPr>
              <a:t>提高分類的</a:t>
            </a:r>
            <a:r>
              <a:rPr lang="zh-TW" altLang="en-US" sz="2400" dirty="0" smtClean="0">
                <a:solidFill>
                  <a:srgbClr val="FF0000"/>
                </a:solidFill>
              </a:rPr>
              <a:t>精度</a:t>
            </a:r>
            <a:endParaRPr lang="en-US" altLang="zh-TW" sz="2400" dirty="0" smtClean="0">
              <a:solidFill>
                <a:srgbClr val="FF0000"/>
              </a:solidFill>
            </a:endParaRPr>
          </a:p>
          <a:p>
            <a:pPr lvl="2" fontAlgn="base"/>
            <a:r>
              <a:rPr lang="zh-TW" altLang="en-US" sz="2400" dirty="0" smtClean="0">
                <a:solidFill>
                  <a:schemeClr val="tx1"/>
                </a:solidFill>
              </a:rPr>
              <a:t>但是在</a:t>
            </a:r>
            <a:r>
              <a:rPr lang="zh-TW" altLang="en-US" sz="2400" dirty="0">
                <a:solidFill>
                  <a:srgbClr val="FF0000"/>
                </a:solidFill>
              </a:rPr>
              <a:t>資訊檢索研究</a:t>
            </a:r>
            <a:r>
              <a:rPr lang="zh-TW" altLang="en-US" sz="2400" dirty="0"/>
              <a:t>中通常卻認為值低詞條相對於值高的詞條具有較多的資訊量</a:t>
            </a:r>
            <a:r>
              <a:rPr lang="en-US" altLang="zh-TW" sz="2400" dirty="0"/>
              <a:t>,</a:t>
            </a:r>
            <a:r>
              <a:rPr lang="zh-TW" altLang="en-US" sz="2400" dirty="0"/>
              <a:t>不應該將它們完全移除</a:t>
            </a:r>
            <a:endParaRPr lang="en-US" altLang="zh-TW" sz="2400" dirty="0">
              <a:solidFill>
                <a:schemeClr val="tx1"/>
              </a:solidFill>
            </a:endParaRPr>
          </a:p>
          <a:p>
            <a:pPr fontAlgn="base"/>
            <a:endParaRPr lang="zh-TW" altLang="en-US" dirty="0">
              <a:solidFill>
                <a:schemeClr val="tx1"/>
              </a:solidFill>
            </a:endParaRPr>
          </a:p>
        </p:txBody>
      </p:sp>
    </p:spTree>
    <p:extLst>
      <p:ext uri="{BB962C8B-B14F-4D97-AF65-F5344CB8AC3E}">
        <p14:creationId xmlns:p14="http://schemas.microsoft.com/office/powerpoint/2010/main" val="290477580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t>文字向</a:t>
            </a:r>
            <a:r>
              <a:rPr lang="zh-TW" altLang="en-US" b="1" dirty="0" smtClean="0"/>
              <a:t>量化</a:t>
            </a:r>
            <a:endParaRPr lang="zh-TW" altLang="en-US" b="1" dirty="0"/>
          </a:p>
        </p:txBody>
      </p:sp>
      <p:sp>
        <p:nvSpPr>
          <p:cNvPr id="3" name="內容版面配置區 2"/>
          <p:cNvSpPr>
            <a:spLocks noGrp="1"/>
          </p:cNvSpPr>
          <p:nvPr>
            <p:ph idx="1"/>
          </p:nvPr>
        </p:nvSpPr>
        <p:spPr>
          <a:xfrm>
            <a:off x="677333" y="2160589"/>
            <a:ext cx="8827152" cy="4464800"/>
          </a:xfrm>
        </p:spPr>
        <p:txBody>
          <a:bodyPr>
            <a:normAutofit/>
          </a:bodyPr>
          <a:lstStyle/>
          <a:p>
            <a:pPr fontAlgn="base"/>
            <a:r>
              <a:rPr lang="zh-TW" altLang="en-US" sz="3200" dirty="0">
                <a:latin typeface="+mn-ea"/>
              </a:rPr>
              <a:t>資訊增益</a:t>
            </a:r>
            <a:r>
              <a:rPr lang="zh-TW" altLang="en-US" sz="3200" dirty="0" smtClean="0">
                <a:latin typeface="+mn-ea"/>
              </a:rPr>
              <a:t>（</a:t>
            </a:r>
            <a:r>
              <a:rPr lang="en-US" altLang="zh-TW" sz="3200" dirty="0" smtClean="0">
                <a:latin typeface="+mn-ea"/>
              </a:rPr>
              <a:t>IG</a:t>
            </a:r>
            <a:r>
              <a:rPr lang="zh-TW" altLang="en-US" sz="3200" dirty="0">
                <a:latin typeface="+mn-ea"/>
              </a:rPr>
              <a:t>）法</a:t>
            </a:r>
          </a:p>
          <a:p>
            <a:pPr lvl="1" fontAlgn="base"/>
            <a:endParaRPr lang="en-US" altLang="zh-TW" sz="2800" dirty="0" smtClean="0"/>
          </a:p>
          <a:p>
            <a:pPr lvl="1" fontAlgn="base"/>
            <a:r>
              <a:rPr lang="zh-TW" altLang="en-US" sz="2800" dirty="0" smtClean="0"/>
              <a:t>表示</a:t>
            </a:r>
            <a:r>
              <a:rPr lang="zh-TW" altLang="en-US" sz="2800" dirty="0"/>
              <a:t>文字中包含某一特徵值時文字類的</a:t>
            </a:r>
            <a:r>
              <a:rPr lang="zh-TW" altLang="en-US" sz="2800" dirty="0">
                <a:solidFill>
                  <a:srgbClr val="FF0000"/>
                </a:solidFill>
              </a:rPr>
              <a:t>平均</a:t>
            </a:r>
            <a:r>
              <a:rPr lang="zh-TW" altLang="en-US" sz="2800" dirty="0" smtClean="0">
                <a:solidFill>
                  <a:srgbClr val="FF0000"/>
                </a:solidFill>
              </a:rPr>
              <a:t>資訊量</a:t>
            </a:r>
            <a:endParaRPr lang="en-US" altLang="zh-TW" sz="2800" dirty="0" smtClean="0">
              <a:solidFill>
                <a:srgbClr val="FF0000"/>
              </a:solidFill>
            </a:endParaRPr>
          </a:p>
          <a:p>
            <a:pPr lvl="1" fontAlgn="base"/>
            <a:endParaRPr lang="en-US" altLang="zh-TW" sz="2800" dirty="0" smtClean="0"/>
          </a:p>
          <a:p>
            <a:pPr lvl="1" fontAlgn="base"/>
            <a:r>
              <a:rPr lang="zh-TW" altLang="en-US" sz="2800" dirty="0" smtClean="0"/>
              <a:t>定義</a:t>
            </a:r>
            <a:r>
              <a:rPr lang="zh-TW" altLang="en-US" sz="2800" dirty="0"/>
              <a:t>為某一特徵在文字中出現前後的</a:t>
            </a:r>
            <a:r>
              <a:rPr lang="zh-TW" altLang="en-US" sz="2800" dirty="0">
                <a:solidFill>
                  <a:srgbClr val="FF0000"/>
                </a:solidFill>
              </a:rPr>
              <a:t>資訊熵之</a:t>
            </a:r>
            <a:r>
              <a:rPr lang="zh-TW" altLang="en-US" sz="2800" dirty="0" smtClean="0">
                <a:solidFill>
                  <a:srgbClr val="FF0000"/>
                </a:solidFill>
              </a:rPr>
              <a:t>差</a:t>
            </a:r>
            <a:endParaRPr lang="en-US" altLang="zh-TW" sz="2800" dirty="0" smtClean="0">
              <a:solidFill>
                <a:srgbClr val="FF0000"/>
              </a:solidFill>
            </a:endParaRPr>
          </a:p>
        </p:txBody>
      </p:sp>
    </p:spTree>
    <p:extLst>
      <p:ext uri="{BB962C8B-B14F-4D97-AF65-F5344CB8AC3E}">
        <p14:creationId xmlns:p14="http://schemas.microsoft.com/office/powerpoint/2010/main" val="1404246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t>文字向</a:t>
            </a:r>
            <a:r>
              <a:rPr lang="zh-TW" altLang="en-US" b="1" dirty="0" smtClean="0"/>
              <a:t>量化</a:t>
            </a:r>
            <a:endParaRPr lang="zh-TW" altLang="en-US" b="1" dirty="0"/>
          </a:p>
        </p:txBody>
      </p:sp>
      <p:sp>
        <p:nvSpPr>
          <p:cNvPr id="3" name="內容版面配置區 2"/>
          <p:cNvSpPr>
            <a:spLocks noGrp="1"/>
          </p:cNvSpPr>
          <p:nvPr>
            <p:ph idx="1"/>
          </p:nvPr>
        </p:nvSpPr>
        <p:spPr>
          <a:xfrm>
            <a:off x="677333" y="2160589"/>
            <a:ext cx="8827152" cy="4464800"/>
          </a:xfrm>
        </p:spPr>
        <p:txBody>
          <a:bodyPr>
            <a:normAutofit/>
          </a:bodyPr>
          <a:lstStyle/>
          <a:p>
            <a:pPr fontAlgn="base"/>
            <a:r>
              <a:rPr lang="zh-TW" altLang="en-US" sz="3200" dirty="0">
                <a:latin typeface="+mn-ea"/>
              </a:rPr>
              <a:t>資訊增益</a:t>
            </a:r>
            <a:r>
              <a:rPr lang="zh-TW" altLang="en-US" sz="3200" dirty="0" smtClean="0">
                <a:latin typeface="+mn-ea"/>
              </a:rPr>
              <a:t>（</a:t>
            </a:r>
            <a:r>
              <a:rPr lang="en-US" altLang="zh-TW" sz="3200" dirty="0" smtClean="0">
                <a:latin typeface="+mn-ea"/>
              </a:rPr>
              <a:t>IG</a:t>
            </a:r>
            <a:r>
              <a:rPr lang="zh-TW" altLang="en-US" sz="3200" dirty="0">
                <a:latin typeface="+mn-ea"/>
              </a:rPr>
              <a:t>）</a:t>
            </a:r>
            <a:r>
              <a:rPr lang="zh-TW" altLang="en-US" sz="3200" dirty="0" smtClean="0">
                <a:latin typeface="+mn-ea"/>
              </a:rPr>
              <a:t>法</a:t>
            </a:r>
            <a:endParaRPr lang="en-US" altLang="zh-TW" sz="3200" dirty="0" smtClean="0">
              <a:latin typeface="+mn-ea"/>
            </a:endParaRPr>
          </a:p>
          <a:p>
            <a:pPr lvl="1" fontAlgn="base"/>
            <a:r>
              <a:rPr lang="zh-TW" altLang="en-US" sz="2800" dirty="0" smtClean="0">
                <a:solidFill>
                  <a:srgbClr val="FF0000"/>
                </a:solidFill>
                <a:latin typeface="+mn-ea"/>
              </a:rPr>
              <a:t>資訊熵</a:t>
            </a:r>
            <a:endParaRPr lang="en-US" altLang="zh-TW" sz="2800" dirty="0">
              <a:solidFill>
                <a:srgbClr val="FF0000"/>
              </a:solidFill>
              <a:latin typeface="+mn-ea"/>
            </a:endParaRPr>
          </a:p>
          <a:p>
            <a:pPr lvl="2" fontAlgn="base"/>
            <a:r>
              <a:rPr lang="zh-TW" altLang="en-US" sz="2600" dirty="0" smtClean="0">
                <a:latin typeface="+mn-ea"/>
              </a:rPr>
              <a:t>在</a:t>
            </a:r>
            <a:r>
              <a:rPr lang="zh-TW" altLang="en-US" sz="2600" dirty="0">
                <a:latin typeface="+mn-ea"/>
                <a:hlinkClick r:id="rId2" tooltip="資訊理論"/>
              </a:rPr>
              <a:t>資訊理論</a:t>
            </a:r>
            <a:r>
              <a:rPr lang="zh-TW" altLang="en-US" sz="2600" dirty="0">
                <a:latin typeface="+mn-ea"/>
              </a:rPr>
              <a:t>中，</a:t>
            </a:r>
            <a:r>
              <a:rPr lang="zh-TW" altLang="en-US" sz="2600" dirty="0">
                <a:solidFill>
                  <a:srgbClr val="FF0000"/>
                </a:solidFill>
                <a:latin typeface="+mn-ea"/>
              </a:rPr>
              <a:t>熵</a:t>
            </a:r>
            <a:r>
              <a:rPr lang="zh-TW" altLang="en-US" sz="2600" dirty="0" smtClean="0">
                <a:solidFill>
                  <a:srgbClr val="FF0000"/>
                </a:solidFill>
                <a:latin typeface="+mn-ea"/>
              </a:rPr>
              <a:t>（</a:t>
            </a:r>
            <a:r>
              <a:rPr lang="en-US" altLang="zh-TW" sz="2600" dirty="0" smtClean="0">
                <a:solidFill>
                  <a:srgbClr val="FF0000"/>
                </a:solidFill>
                <a:latin typeface="+mn-ea"/>
              </a:rPr>
              <a:t>entropy</a:t>
            </a:r>
            <a:r>
              <a:rPr lang="zh-TW" altLang="en-US" sz="2600" dirty="0">
                <a:solidFill>
                  <a:srgbClr val="FF0000"/>
                </a:solidFill>
                <a:latin typeface="+mn-ea"/>
              </a:rPr>
              <a:t>）</a:t>
            </a:r>
            <a:r>
              <a:rPr lang="zh-TW" altLang="en-US" sz="2600" dirty="0">
                <a:latin typeface="+mn-ea"/>
              </a:rPr>
              <a:t>是接收的每條訊息中包含的資訊的平均量，又被稱為</a:t>
            </a:r>
            <a:r>
              <a:rPr lang="zh-TW" altLang="en-US" sz="2600" dirty="0">
                <a:solidFill>
                  <a:srgbClr val="FF0000"/>
                </a:solidFill>
                <a:latin typeface="+mn-ea"/>
              </a:rPr>
              <a:t>資訊熵、信源熵、平均資訊本體量</a:t>
            </a:r>
            <a:r>
              <a:rPr lang="zh-TW" altLang="en-US" sz="2600" dirty="0" smtClean="0">
                <a:latin typeface="+mn-ea"/>
              </a:rPr>
              <a:t>。</a:t>
            </a:r>
            <a:endParaRPr lang="en-US" altLang="zh-TW" sz="2600" dirty="0" smtClean="0">
              <a:latin typeface="+mn-ea"/>
            </a:endParaRPr>
          </a:p>
          <a:p>
            <a:pPr lvl="2" fontAlgn="base"/>
            <a:r>
              <a:rPr lang="zh-TW" altLang="en-US" sz="2600" dirty="0" smtClean="0">
                <a:latin typeface="+mn-ea"/>
              </a:rPr>
              <a:t>這裡的「</a:t>
            </a:r>
            <a:r>
              <a:rPr lang="zh-TW" altLang="en-US" sz="2600" dirty="0">
                <a:latin typeface="+mn-ea"/>
              </a:rPr>
              <a:t>訊息」代表來自分布或數據流中的事件、樣本或特徵。（熵最好理解為</a:t>
            </a:r>
            <a:r>
              <a:rPr lang="zh-TW" altLang="en-US" sz="2600" dirty="0">
                <a:solidFill>
                  <a:srgbClr val="FF0000"/>
                </a:solidFill>
                <a:latin typeface="+mn-ea"/>
              </a:rPr>
              <a:t>不確定性的量度</a:t>
            </a:r>
            <a:r>
              <a:rPr lang="zh-TW" altLang="en-US" sz="2600" dirty="0">
                <a:latin typeface="+mn-ea"/>
              </a:rPr>
              <a:t>而不是確定性的量度，因為越隨機的信源的熵越大</a:t>
            </a:r>
            <a:r>
              <a:rPr lang="zh-TW" altLang="en-US" sz="2600" dirty="0" smtClean="0">
                <a:latin typeface="+mn-ea"/>
              </a:rPr>
              <a:t>。</a:t>
            </a:r>
            <a:r>
              <a:rPr lang="en-US" altLang="zh-TW" sz="2600" dirty="0" smtClean="0">
                <a:latin typeface="+mn-ea"/>
              </a:rPr>
              <a:t>)</a:t>
            </a:r>
            <a:endParaRPr lang="zh-TW" altLang="en-US" sz="2600" dirty="0">
              <a:latin typeface="+mn-ea"/>
            </a:endParaRPr>
          </a:p>
        </p:txBody>
      </p:sp>
    </p:spTree>
    <p:extLst>
      <p:ext uri="{BB962C8B-B14F-4D97-AF65-F5344CB8AC3E}">
        <p14:creationId xmlns:p14="http://schemas.microsoft.com/office/powerpoint/2010/main" val="24917102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t>文字向</a:t>
            </a:r>
            <a:r>
              <a:rPr lang="zh-TW" altLang="en-US" b="1" dirty="0" smtClean="0"/>
              <a:t>量化</a:t>
            </a:r>
            <a:endParaRPr lang="zh-TW" altLang="en-US" b="1" dirty="0"/>
          </a:p>
        </p:txBody>
      </p:sp>
      <p:sp>
        <p:nvSpPr>
          <p:cNvPr id="3" name="內容版面配置區 2"/>
          <p:cNvSpPr>
            <a:spLocks noGrp="1"/>
          </p:cNvSpPr>
          <p:nvPr>
            <p:ph idx="1"/>
          </p:nvPr>
        </p:nvSpPr>
        <p:spPr>
          <a:xfrm>
            <a:off x="677333" y="2160589"/>
            <a:ext cx="6470814" cy="4464800"/>
          </a:xfrm>
        </p:spPr>
        <p:txBody>
          <a:bodyPr>
            <a:normAutofit/>
          </a:bodyPr>
          <a:lstStyle/>
          <a:p>
            <a:pPr fontAlgn="base"/>
            <a:r>
              <a:rPr lang="zh-TW" altLang="en-US" sz="3200" dirty="0">
                <a:latin typeface="+mn-ea"/>
              </a:rPr>
              <a:t>資訊增益</a:t>
            </a:r>
            <a:r>
              <a:rPr lang="zh-TW" altLang="en-US" sz="3200" dirty="0" smtClean="0">
                <a:latin typeface="+mn-ea"/>
              </a:rPr>
              <a:t>（</a:t>
            </a:r>
            <a:r>
              <a:rPr lang="en-US" altLang="zh-TW" sz="3200" dirty="0" smtClean="0">
                <a:latin typeface="+mn-ea"/>
              </a:rPr>
              <a:t>IG</a:t>
            </a:r>
            <a:r>
              <a:rPr lang="zh-TW" altLang="en-US" sz="3200" dirty="0">
                <a:latin typeface="+mn-ea"/>
              </a:rPr>
              <a:t>）法</a:t>
            </a:r>
          </a:p>
          <a:p>
            <a:pPr lvl="1" fontAlgn="base"/>
            <a:r>
              <a:rPr lang="zh-TW" altLang="en-US" sz="2800" dirty="0" smtClean="0"/>
              <a:t>假定</a:t>
            </a:r>
            <a:r>
              <a:rPr lang="en-US" altLang="zh-TW" sz="2800" dirty="0"/>
              <a:t>c</a:t>
            </a:r>
            <a:r>
              <a:rPr lang="zh-TW" altLang="en-US" sz="2800" dirty="0"/>
              <a:t>為文字類</a:t>
            </a:r>
            <a:r>
              <a:rPr lang="zh-TW" altLang="en-US" sz="2800" dirty="0" smtClean="0"/>
              <a:t>變數，</a:t>
            </a:r>
            <a:r>
              <a:rPr lang="en-US" altLang="zh-TW" sz="2800" dirty="0" smtClean="0"/>
              <a:t>C</a:t>
            </a:r>
            <a:r>
              <a:rPr lang="zh-TW" altLang="en-US" sz="2800" dirty="0"/>
              <a:t>為文字類的集合</a:t>
            </a:r>
            <a:r>
              <a:rPr lang="en-US" altLang="zh-TW" sz="2800" dirty="0"/>
              <a:t>,d</a:t>
            </a:r>
            <a:r>
              <a:rPr lang="zh-TW" altLang="en-US" sz="2800" dirty="0"/>
              <a:t>為</a:t>
            </a:r>
            <a:r>
              <a:rPr lang="zh-TW" altLang="en-US" sz="2800" dirty="0" smtClean="0"/>
              <a:t>文字，</a:t>
            </a:r>
            <a:r>
              <a:rPr lang="en-US" altLang="zh-TW" sz="2800" dirty="0" smtClean="0"/>
              <a:t>f</a:t>
            </a:r>
            <a:r>
              <a:rPr lang="zh-TW" altLang="en-US" sz="2800" dirty="0"/>
              <a:t>為</a:t>
            </a:r>
            <a:r>
              <a:rPr lang="zh-TW" altLang="en-US" sz="2800" dirty="0" smtClean="0"/>
              <a:t>特徵，對於特徵</a:t>
            </a:r>
            <a:r>
              <a:rPr lang="en-US" altLang="zh-TW" sz="2800" dirty="0" smtClean="0"/>
              <a:t>f</a:t>
            </a:r>
            <a:r>
              <a:rPr lang="zh-TW" altLang="en-US" sz="2800" dirty="0" smtClean="0"/>
              <a:t>其資訊增益記為</a:t>
            </a:r>
            <a:r>
              <a:rPr lang="en-US" altLang="zh-TW" sz="2800" dirty="0" smtClean="0">
                <a:solidFill>
                  <a:srgbClr val="FF0000"/>
                </a:solidFill>
              </a:rPr>
              <a:t>IG(f)</a:t>
            </a:r>
            <a:r>
              <a:rPr lang="zh-TW" altLang="en-US" sz="2800" dirty="0" smtClean="0">
                <a:solidFill>
                  <a:schemeClr val="tx1"/>
                </a:solidFill>
              </a:rPr>
              <a:t>，其中        </a:t>
            </a:r>
            <a:r>
              <a:rPr lang="zh-TW" altLang="en-US" sz="2800" dirty="0" smtClean="0"/>
              <a:t>是</a:t>
            </a:r>
            <a:r>
              <a:rPr lang="zh-TW" altLang="en-US" sz="2800" dirty="0"/>
              <a:t>語料中不包含該特徵的概率</a:t>
            </a:r>
            <a:endParaRPr lang="en-US" altLang="zh-TW" sz="2800" dirty="0" smtClean="0">
              <a:solidFill>
                <a:srgbClr val="FF0000"/>
              </a:solidFill>
            </a:endParaRPr>
          </a:p>
        </p:txBody>
      </p:sp>
      <p:pic>
        <p:nvPicPr>
          <p:cNvPr id="4" name="圖片 3" descr="畫面剪輯"/>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6873" y="2762167"/>
            <a:ext cx="4732430" cy="3261643"/>
          </a:xfrm>
          <a:prstGeom prst="rect">
            <a:avLst/>
          </a:prstGeom>
        </p:spPr>
      </p:pic>
      <p:pic>
        <p:nvPicPr>
          <p:cNvPr id="7172" name="Picture 4" descr="P(\widetilde{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1447" y="3696305"/>
            <a:ext cx="623742" cy="361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9683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2CDB2A-C9ED-41C5-A1BB-62AE10B718D8}"/>
              </a:ext>
            </a:extLst>
          </p:cNvPr>
          <p:cNvSpPr>
            <a:spLocks noGrp="1"/>
          </p:cNvSpPr>
          <p:nvPr>
            <p:ph type="title"/>
          </p:nvPr>
        </p:nvSpPr>
        <p:spPr/>
        <p:txBody>
          <a:bodyPr/>
          <a:lstStyle/>
          <a:p>
            <a:r>
              <a:rPr lang="zh-TW" altLang="en-US" dirty="0"/>
              <a:t>自然語言處理</a:t>
            </a:r>
            <a:endParaRPr lang="zh-CN" altLang="en-US" dirty="0"/>
          </a:p>
        </p:txBody>
      </p:sp>
      <p:sp>
        <p:nvSpPr>
          <p:cNvPr id="3" name="內容版面配置區 2">
            <a:extLst>
              <a:ext uri="{FF2B5EF4-FFF2-40B4-BE49-F238E27FC236}">
                <a16:creationId xmlns:a16="http://schemas.microsoft.com/office/drawing/2014/main" id="{6D9E4254-ABB7-4B22-AEDE-3C0F180570CD}"/>
              </a:ext>
            </a:extLst>
          </p:cNvPr>
          <p:cNvSpPr>
            <a:spLocks noGrp="1"/>
          </p:cNvSpPr>
          <p:nvPr>
            <p:ph idx="1"/>
          </p:nvPr>
        </p:nvSpPr>
        <p:spPr>
          <a:xfrm>
            <a:off x="683812" y="2393343"/>
            <a:ext cx="8590190" cy="3648019"/>
          </a:xfrm>
        </p:spPr>
        <p:txBody>
          <a:bodyPr>
            <a:normAutofit/>
          </a:bodyPr>
          <a:lstStyle/>
          <a:p>
            <a:r>
              <a:rPr lang="zh-TW" altLang="en-US" sz="3200" dirty="0"/>
              <a:t>自動分詞</a:t>
            </a:r>
            <a:endParaRPr lang="en-US" altLang="zh-TW" sz="3200" dirty="0"/>
          </a:p>
          <a:p>
            <a:r>
              <a:rPr lang="zh-TW" altLang="en-US" sz="3200" dirty="0"/>
              <a:t>語法分析</a:t>
            </a:r>
            <a:endParaRPr lang="en-US" altLang="zh-TW" sz="3200" dirty="0"/>
          </a:p>
          <a:p>
            <a:r>
              <a:rPr lang="zh-TW" altLang="en-US" sz="3200" dirty="0"/>
              <a:t>資訊檢索</a:t>
            </a:r>
            <a:endParaRPr lang="en-US" altLang="zh-TW" sz="3200" dirty="0"/>
          </a:p>
        </p:txBody>
      </p:sp>
      <p:pic>
        <p:nvPicPr>
          <p:cNvPr id="1030" name="Picture 6" descr="「文字雲」的圖片搜尋結果">
            <a:extLst>
              <a:ext uri="{FF2B5EF4-FFF2-40B4-BE49-F238E27FC236}">
                <a16:creationId xmlns:a16="http://schemas.microsoft.com/office/drawing/2014/main" id="{64BB8DB5-D2C4-4B29-865F-AE0056F41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7588" y="2253342"/>
            <a:ext cx="5746414" cy="2351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4434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smtClean="0"/>
              <a:t>文字向</a:t>
            </a:r>
            <a:r>
              <a:rPr lang="zh-TW" altLang="en-US" b="1" dirty="0" smtClean="0"/>
              <a:t>量化</a:t>
            </a:r>
            <a:endParaRPr lang="zh-TW" altLang="en-US" b="1" dirty="0"/>
          </a:p>
        </p:txBody>
      </p:sp>
      <p:sp>
        <p:nvSpPr>
          <p:cNvPr id="3" name="內容版面配置區 2"/>
          <p:cNvSpPr>
            <a:spLocks noGrp="1"/>
          </p:cNvSpPr>
          <p:nvPr>
            <p:ph idx="1"/>
          </p:nvPr>
        </p:nvSpPr>
        <p:spPr>
          <a:xfrm>
            <a:off x="677334" y="3368040"/>
            <a:ext cx="8596668" cy="609600"/>
          </a:xfrm>
        </p:spPr>
        <p:txBody>
          <a:bodyPr>
            <a:normAutofit lnSpcReduction="10000"/>
          </a:bodyPr>
          <a:lstStyle/>
          <a:p>
            <a:pPr marL="0" indent="0" algn="ctr">
              <a:buNone/>
            </a:pPr>
            <a:r>
              <a:rPr lang="en-US" altLang="zh-TW" sz="3600" b="1" dirty="0" smtClean="0"/>
              <a:t>TF-IDF</a:t>
            </a:r>
          </a:p>
          <a:p>
            <a:pPr marL="0" indent="0">
              <a:buNone/>
            </a:pPr>
            <a:endParaRPr lang="en-US" altLang="zh-TW" sz="2800" b="1" dirty="0"/>
          </a:p>
          <a:p>
            <a:endParaRPr lang="en-US" altLang="zh-TW" sz="2800" b="1" dirty="0" smtClean="0"/>
          </a:p>
          <a:p>
            <a:endParaRPr lang="zh-TW" altLang="en-US" b="1" dirty="0"/>
          </a:p>
        </p:txBody>
      </p:sp>
    </p:spTree>
    <p:extLst>
      <p:ext uri="{BB962C8B-B14F-4D97-AF65-F5344CB8AC3E}">
        <p14:creationId xmlns:p14="http://schemas.microsoft.com/office/powerpoint/2010/main" val="21906092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t>文字向</a:t>
            </a:r>
            <a:r>
              <a:rPr lang="zh-TW" altLang="en-US" b="1" dirty="0" smtClean="0"/>
              <a:t>量化</a:t>
            </a:r>
            <a:endParaRPr lang="zh-TW" altLang="en-US" b="1" dirty="0"/>
          </a:p>
        </p:txBody>
      </p:sp>
      <p:sp>
        <p:nvSpPr>
          <p:cNvPr id="3" name="內容版面配置區 2"/>
          <p:cNvSpPr>
            <a:spLocks noGrp="1"/>
          </p:cNvSpPr>
          <p:nvPr>
            <p:ph idx="1"/>
          </p:nvPr>
        </p:nvSpPr>
        <p:spPr>
          <a:xfrm>
            <a:off x="677333" y="2160589"/>
            <a:ext cx="9252730" cy="3880773"/>
          </a:xfrm>
        </p:spPr>
        <p:txBody>
          <a:bodyPr>
            <a:normAutofit/>
          </a:bodyPr>
          <a:lstStyle/>
          <a:p>
            <a:pPr marL="342900" lvl="1" indent="-342900"/>
            <a:r>
              <a:rPr lang="en-US" altLang="zh-TW" sz="3600" dirty="0" smtClean="0">
                <a:solidFill>
                  <a:schemeClr val="tx1"/>
                </a:solidFill>
                <a:latin typeface="+mn-ea"/>
              </a:rPr>
              <a:t>TF-IDF</a:t>
            </a:r>
            <a:r>
              <a:rPr lang="zh-TW" altLang="en-US" sz="3600" dirty="0" smtClean="0">
                <a:solidFill>
                  <a:schemeClr val="tx1"/>
                </a:solidFill>
                <a:latin typeface="+mn-ea"/>
              </a:rPr>
              <a:t>介紹</a:t>
            </a:r>
            <a:endParaRPr lang="en-US" altLang="zh-TW" sz="3600" dirty="0" smtClean="0">
              <a:solidFill>
                <a:schemeClr val="tx1"/>
              </a:solidFill>
              <a:latin typeface="+mn-ea"/>
            </a:endParaRPr>
          </a:p>
          <a:p>
            <a:pPr marL="742950" lvl="2" indent="-342900"/>
            <a:r>
              <a:rPr lang="en-US" altLang="zh-TW" sz="2800" dirty="0" smtClean="0"/>
              <a:t>TF-IDF</a:t>
            </a:r>
            <a:r>
              <a:rPr lang="zh-TW" altLang="en-US" sz="2800" dirty="0" smtClean="0"/>
              <a:t>是</a:t>
            </a:r>
            <a:r>
              <a:rPr lang="zh-TW" altLang="en-US" sz="2800" dirty="0"/>
              <a:t>一種用於</a:t>
            </a:r>
            <a:r>
              <a:rPr lang="zh-TW" altLang="en-US" sz="2800" dirty="0">
                <a:solidFill>
                  <a:srgbClr val="FF0000"/>
                </a:solidFill>
              </a:rPr>
              <a:t>資訊檢索</a:t>
            </a:r>
            <a:r>
              <a:rPr lang="zh-TW" altLang="en-US" sz="2800" dirty="0"/>
              <a:t>與</a:t>
            </a:r>
            <a:r>
              <a:rPr lang="zh-TW" altLang="en-US" sz="2800" dirty="0">
                <a:solidFill>
                  <a:srgbClr val="FF0000"/>
                </a:solidFill>
              </a:rPr>
              <a:t>文字探勘</a:t>
            </a:r>
            <a:r>
              <a:rPr lang="zh-TW" altLang="en-US" sz="2800" dirty="0"/>
              <a:t>的常用加權技術，為一種統計</a:t>
            </a:r>
            <a:r>
              <a:rPr lang="zh-TW" altLang="en-US" sz="2800" dirty="0" smtClean="0"/>
              <a:t>方法</a:t>
            </a:r>
            <a:endParaRPr lang="en-US" altLang="zh-TW" sz="2800" dirty="0" smtClean="0"/>
          </a:p>
          <a:p>
            <a:pPr marL="742950" lvl="2" indent="-342900"/>
            <a:r>
              <a:rPr lang="zh-TW" altLang="en-US" sz="2800" dirty="0" smtClean="0"/>
              <a:t>用來</a:t>
            </a:r>
            <a:r>
              <a:rPr lang="zh-TW" altLang="en-US" sz="2800" dirty="0"/>
              <a:t>評估單詞對於文件的集合或詞庫中一份文件的</a:t>
            </a:r>
            <a:r>
              <a:rPr lang="zh-TW" altLang="en-US" sz="2800" dirty="0">
                <a:solidFill>
                  <a:srgbClr val="FF0000"/>
                </a:solidFill>
              </a:rPr>
              <a:t>重要</a:t>
            </a:r>
            <a:r>
              <a:rPr lang="zh-TW" altLang="en-US" sz="2800" dirty="0" smtClean="0">
                <a:solidFill>
                  <a:srgbClr val="FF0000"/>
                </a:solidFill>
              </a:rPr>
              <a:t>程度</a:t>
            </a:r>
            <a:endParaRPr lang="en-US" altLang="zh-TW" sz="2800" dirty="0" smtClean="0">
              <a:solidFill>
                <a:srgbClr val="FF0000"/>
              </a:solidFill>
            </a:endParaRPr>
          </a:p>
          <a:p>
            <a:pPr marL="742950" lvl="2" indent="-342900"/>
            <a:r>
              <a:rPr lang="zh-TW" altLang="en-US" sz="2800" dirty="0"/>
              <a:t>經常會和</a:t>
            </a:r>
            <a:r>
              <a:rPr lang="zh-TW" altLang="en-US" sz="2800" dirty="0">
                <a:hlinkClick r:id="rId2" tooltip="餘弦相似性"/>
              </a:rPr>
              <a:t>餘弦相似性</a:t>
            </a:r>
            <a:r>
              <a:rPr lang="zh-TW" altLang="en-US" sz="2800" dirty="0"/>
              <a:t>（</a:t>
            </a:r>
            <a:r>
              <a:rPr lang="en-US" altLang="zh-TW" sz="2800" dirty="0"/>
              <a:t>cosine similarity</a:t>
            </a:r>
            <a:r>
              <a:rPr lang="zh-TW" altLang="en-US" sz="2800" dirty="0"/>
              <a:t>）一同使用於</a:t>
            </a:r>
            <a:r>
              <a:rPr lang="zh-TW" altLang="en-US" sz="2800" dirty="0">
                <a:hlinkClick r:id="rId3" tooltip="向量空間模型"/>
              </a:rPr>
              <a:t>向量空間模型</a:t>
            </a:r>
            <a:r>
              <a:rPr lang="zh-TW" altLang="en-US" sz="2800" dirty="0"/>
              <a:t>中，用以判斷兩份檔案之間的</a:t>
            </a:r>
            <a:r>
              <a:rPr lang="zh-TW" altLang="en-US" sz="2800" dirty="0">
                <a:hlinkClick r:id="rId4" tooltip="相似性（頁面不存在）"/>
              </a:rPr>
              <a:t>相似性</a:t>
            </a:r>
            <a:endParaRPr lang="en-US" altLang="zh-TW" sz="2800" dirty="0"/>
          </a:p>
          <a:p>
            <a:pPr lvl="1" fontAlgn="base"/>
            <a:endParaRPr lang="en-US" altLang="zh-TW" sz="2800" dirty="0" smtClean="0"/>
          </a:p>
          <a:p>
            <a:pPr lvl="1" fontAlgn="base"/>
            <a:endParaRPr lang="en-US" altLang="zh-TW" dirty="0" smtClean="0"/>
          </a:p>
          <a:p>
            <a:pPr fontAlgn="base"/>
            <a:endParaRPr lang="zh-TW" altLang="en-US" dirty="0"/>
          </a:p>
        </p:txBody>
      </p:sp>
    </p:spTree>
    <p:extLst>
      <p:ext uri="{BB962C8B-B14F-4D97-AF65-F5344CB8AC3E}">
        <p14:creationId xmlns:p14="http://schemas.microsoft.com/office/powerpoint/2010/main" val="1987176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latin typeface="+mn-ea"/>
                <a:ea typeface="+mn-ea"/>
              </a:rPr>
              <a:t>文字向</a:t>
            </a:r>
            <a:r>
              <a:rPr lang="zh-TW" altLang="en-US" b="1" dirty="0" smtClean="0">
                <a:latin typeface="+mn-ea"/>
                <a:ea typeface="+mn-ea"/>
              </a:rPr>
              <a:t>量化</a:t>
            </a:r>
            <a:endParaRPr lang="zh-TW" altLang="en-US" b="1" dirty="0">
              <a:latin typeface="+mn-ea"/>
              <a:ea typeface="+mn-ea"/>
            </a:endParaRPr>
          </a:p>
        </p:txBody>
      </p:sp>
      <p:sp>
        <p:nvSpPr>
          <p:cNvPr id="3" name="內容版面配置區 2"/>
          <p:cNvSpPr>
            <a:spLocks noGrp="1"/>
          </p:cNvSpPr>
          <p:nvPr>
            <p:ph idx="1"/>
          </p:nvPr>
        </p:nvSpPr>
        <p:spPr>
          <a:xfrm>
            <a:off x="198121" y="1447801"/>
            <a:ext cx="10546080" cy="5151120"/>
          </a:xfrm>
        </p:spPr>
        <p:txBody>
          <a:bodyPr>
            <a:normAutofit/>
          </a:bodyPr>
          <a:lstStyle/>
          <a:p>
            <a:pPr marL="342900" lvl="1" indent="-342900"/>
            <a:r>
              <a:rPr lang="en-US" altLang="zh-TW" sz="3600" dirty="0" smtClean="0">
                <a:solidFill>
                  <a:schemeClr val="tx1"/>
                </a:solidFill>
                <a:latin typeface="+mn-ea"/>
              </a:rPr>
              <a:t>TF-IDF</a:t>
            </a:r>
            <a:r>
              <a:rPr lang="zh-TW" altLang="en-US" sz="3600" dirty="0" smtClean="0">
                <a:solidFill>
                  <a:schemeClr val="tx1"/>
                </a:solidFill>
                <a:latin typeface="+mn-ea"/>
              </a:rPr>
              <a:t>例子計算 </a:t>
            </a:r>
            <a:r>
              <a:rPr lang="en-US" altLang="zh-TW" sz="3600" dirty="0" smtClean="0">
                <a:solidFill>
                  <a:schemeClr val="tx1"/>
                </a:solidFill>
                <a:latin typeface="+mn-ea"/>
              </a:rPr>
              <a:t>-</a:t>
            </a:r>
            <a:r>
              <a:rPr lang="zh-TW" altLang="en-US" sz="3600" dirty="0" smtClean="0">
                <a:solidFill>
                  <a:schemeClr val="tx1"/>
                </a:solidFill>
                <a:latin typeface="+mn-ea"/>
              </a:rPr>
              <a:t> </a:t>
            </a:r>
            <a:r>
              <a:rPr lang="en-US" altLang="zh-TW" sz="3600" dirty="0" err="1" smtClean="0">
                <a:solidFill>
                  <a:schemeClr val="tx1"/>
                </a:solidFill>
                <a:latin typeface="+mn-ea"/>
              </a:rPr>
              <a:t>tf</a:t>
            </a:r>
            <a:endParaRPr lang="en-US" altLang="zh-TW" sz="3600" dirty="0" smtClean="0">
              <a:solidFill>
                <a:schemeClr val="tx1"/>
              </a:solidFill>
              <a:latin typeface="+mn-ea"/>
            </a:endParaRPr>
          </a:p>
          <a:p>
            <a:pPr marL="1200150" lvl="3" indent="-342900"/>
            <a:r>
              <a:rPr lang="zh-TW" altLang="en-US" sz="2600" dirty="0" smtClean="0"/>
              <a:t>第</a:t>
            </a:r>
            <a:r>
              <a:rPr lang="zh-TW" altLang="en-US" sz="2600" dirty="0"/>
              <a:t>一篇</a:t>
            </a:r>
            <a:r>
              <a:rPr lang="zh-TW" altLang="en-US" sz="2600" dirty="0" smtClean="0"/>
              <a:t>文件：被</a:t>
            </a:r>
            <a:r>
              <a:rPr lang="zh-TW" altLang="en-US" sz="2600" dirty="0"/>
              <a:t>我們篩選出兩個重要名詞，分別為「健康」、「富有」，「健康」在該篇文件中出現 </a:t>
            </a:r>
            <a:r>
              <a:rPr lang="en-US" altLang="zh-TW" sz="2600" dirty="0"/>
              <a:t>70 </a:t>
            </a:r>
            <a:r>
              <a:rPr lang="zh-TW" altLang="en-US" sz="2600" dirty="0"/>
              <a:t>次，「富有」出現 </a:t>
            </a:r>
            <a:r>
              <a:rPr lang="en-US" altLang="zh-TW" sz="2600" dirty="0"/>
              <a:t>30 </a:t>
            </a:r>
            <a:r>
              <a:rPr lang="zh-TW" altLang="en-US" sz="2600" dirty="0"/>
              <a:t>次，那</a:t>
            </a:r>
            <a:r>
              <a:rPr lang="zh-TW" altLang="en-US" sz="2600" dirty="0">
                <a:solidFill>
                  <a:srgbClr val="FF0000"/>
                </a:solidFill>
              </a:rPr>
              <a:t>「健康」的 </a:t>
            </a:r>
            <a:r>
              <a:rPr lang="en-US" altLang="zh-TW" sz="2600" dirty="0" err="1">
                <a:solidFill>
                  <a:srgbClr val="FF0000"/>
                </a:solidFill>
              </a:rPr>
              <a:t>tf</a:t>
            </a:r>
            <a:r>
              <a:rPr lang="en-US" altLang="zh-TW" sz="2600" dirty="0">
                <a:solidFill>
                  <a:srgbClr val="FF0000"/>
                </a:solidFill>
              </a:rPr>
              <a:t> = 70 / (70+30) = 70/100 = 0.7</a:t>
            </a:r>
            <a:r>
              <a:rPr lang="zh-TW" altLang="en-US" sz="2600" dirty="0"/>
              <a:t>，而</a:t>
            </a:r>
            <a:r>
              <a:rPr lang="zh-TW" altLang="en-US" sz="2600" dirty="0">
                <a:solidFill>
                  <a:srgbClr val="FF0000"/>
                </a:solidFill>
              </a:rPr>
              <a:t>「富有」的 </a:t>
            </a:r>
            <a:r>
              <a:rPr lang="en-US" altLang="zh-TW" sz="2600" dirty="0" err="1">
                <a:solidFill>
                  <a:srgbClr val="FF0000"/>
                </a:solidFill>
              </a:rPr>
              <a:t>tf</a:t>
            </a:r>
            <a:r>
              <a:rPr lang="en-US" altLang="zh-TW" sz="2600" dirty="0">
                <a:solidFill>
                  <a:srgbClr val="FF0000"/>
                </a:solidFill>
              </a:rPr>
              <a:t> = 30 / (70+30) = 30/100 = </a:t>
            </a:r>
            <a:r>
              <a:rPr lang="en-US" altLang="zh-TW" sz="2600" dirty="0" smtClean="0">
                <a:solidFill>
                  <a:srgbClr val="FF0000"/>
                </a:solidFill>
              </a:rPr>
              <a:t>0.3</a:t>
            </a:r>
            <a:endParaRPr lang="en-US" altLang="zh-TW" sz="2600" dirty="0"/>
          </a:p>
          <a:p>
            <a:pPr marL="1200150" lvl="3" indent="-342900"/>
            <a:r>
              <a:rPr lang="zh-TW" altLang="en-US" sz="2600" dirty="0" smtClean="0"/>
              <a:t>第二</a:t>
            </a:r>
            <a:r>
              <a:rPr lang="zh-TW" altLang="en-US" sz="2600" dirty="0"/>
              <a:t>篇</a:t>
            </a:r>
            <a:r>
              <a:rPr lang="zh-TW" altLang="en-US" sz="2600" dirty="0" smtClean="0"/>
              <a:t>文件</a:t>
            </a:r>
            <a:r>
              <a:rPr lang="zh-TW" altLang="en-US" sz="2600" dirty="0"/>
              <a:t>：</a:t>
            </a:r>
            <a:r>
              <a:rPr lang="zh-TW" altLang="en-US" sz="2600" dirty="0" smtClean="0"/>
              <a:t>同樣</a:t>
            </a:r>
            <a:r>
              <a:rPr lang="zh-TW" altLang="en-US" sz="2600" dirty="0"/>
              <a:t>篩選出兩個名詞，分別為「健康」、「富有」，「健康」在該篇文件中出現 </a:t>
            </a:r>
            <a:r>
              <a:rPr lang="en-US" altLang="zh-TW" sz="2600" dirty="0"/>
              <a:t>40 </a:t>
            </a:r>
            <a:r>
              <a:rPr lang="zh-TW" altLang="en-US" sz="2600" dirty="0"/>
              <a:t>次，「富有」出現 </a:t>
            </a:r>
            <a:r>
              <a:rPr lang="en-US" altLang="zh-TW" sz="2600" dirty="0"/>
              <a:t>60 </a:t>
            </a:r>
            <a:r>
              <a:rPr lang="zh-TW" altLang="en-US" sz="2600" dirty="0"/>
              <a:t>次，那</a:t>
            </a:r>
            <a:r>
              <a:rPr lang="zh-TW" altLang="en-US" sz="2600" dirty="0">
                <a:solidFill>
                  <a:srgbClr val="FF0000"/>
                </a:solidFill>
              </a:rPr>
              <a:t>「健康」的 </a:t>
            </a:r>
            <a:r>
              <a:rPr lang="en-US" altLang="zh-TW" sz="2600" dirty="0" err="1">
                <a:solidFill>
                  <a:srgbClr val="FF0000"/>
                </a:solidFill>
              </a:rPr>
              <a:t>tf</a:t>
            </a:r>
            <a:r>
              <a:rPr lang="en-US" altLang="zh-TW" sz="2600" dirty="0">
                <a:solidFill>
                  <a:srgbClr val="FF0000"/>
                </a:solidFill>
              </a:rPr>
              <a:t> = 40 / (40+60) = 40/100 = 0.4</a:t>
            </a:r>
            <a:r>
              <a:rPr lang="zh-TW" altLang="en-US" sz="2600" dirty="0">
                <a:solidFill>
                  <a:srgbClr val="FF0000"/>
                </a:solidFill>
              </a:rPr>
              <a:t>，「富有」的 </a:t>
            </a:r>
            <a:r>
              <a:rPr lang="en-US" altLang="zh-TW" sz="2600" dirty="0" err="1">
                <a:solidFill>
                  <a:srgbClr val="FF0000"/>
                </a:solidFill>
              </a:rPr>
              <a:t>tf</a:t>
            </a:r>
            <a:r>
              <a:rPr lang="en-US" altLang="zh-TW" sz="2600" dirty="0">
                <a:solidFill>
                  <a:srgbClr val="FF0000"/>
                </a:solidFill>
              </a:rPr>
              <a:t> = 60 / (40+60) = 60/100 = 0.6</a:t>
            </a:r>
            <a:endParaRPr lang="en-US" altLang="zh-TW" sz="2600" dirty="0" smtClean="0">
              <a:solidFill>
                <a:srgbClr val="FF0000"/>
              </a:solidFill>
              <a:latin typeface="+mn-ea"/>
            </a:endParaRPr>
          </a:p>
          <a:p>
            <a:pPr fontAlgn="base"/>
            <a:endParaRPr lang="zh-TW" altLang="en-US" dirty="0">
              <a:latin typeface="+mn-ea"/>
            </a:endParaRPr>
          </a:p>
        </p:txBody>
      </p:sp>
      <p:pic>
        <p:nvPicPr>
          <p:cNvPr id="1026" name="Picture 2" descr="http://www.cc.ntu.edu.tw/chinese/epaper/0031/03/2014122031030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6803" y="5602300"/>
            <a:ext cx="2314398" cy="83629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7123413" y="6438595"/>
            <a:ext cx="4301177" cy="369332"/>
          </a:xfrm>
          <a:prstGeom prst="rect">
            <a:avLst/>
          </a:prstGeom>
        </p:spPr>
        <p:txBody>
          <a:bodyPr wrap="none">
            <a:spAutoFit/>
          </a:bodyPr>
          <a:lstStyle/>
          <a:p>
            <a:r>
              <a:rPr lang="en-US" altLang="zh-TW" dirty="0" err="1">
                <a:solidFill>
                  <a:srgbClr val="3D3D3D"/>
                </a:solidFill>
                <a:latin typeface="+mn-ea"/>
              </a:rPr>
              <a:t>tf</a:t>
            </a:r>
            <a:r>
              <a:rPr lang="en-US" altLang="zh-TW" dirty="0">
                <a:solidFill>
                  <a:srgbClr val="3D3D3D"/>
                </a:solidFill>
                <a:latin typeface="+mn-ea"/>
              </a:rPr>
              <a:t> </a:t>
            </a:r>
            <a:r>
              <a:rPr lang="zh-TW" altLang="en-US" dirty="0">
                <a:solidFill>
                  <a:srgbClr val="3D3D3D"/>
                </a:solidFill>
                <a:latin typeface="+mn-ea"/>
              </a:rPr>
              <a:t>的數學表達方式（圖片取自維基百科）</a:t>
            </a:r>
            <a:endParaRPr lang="zh-TW" altLang="en-US" dirty="0">
              <a:latin typeface="+mn-ea"/>
            </a:endParaRPr>
          </a:p>
        </p:txBody>
      </p:sp>
    </p:spTree>
    <p:extLst>
      <p:ext uri="{BB962C8B-B14F-4D97-AF65-F5344CB8AC3E}">
        <p14:creationId xmlns:p14="http://schemas.microsoft.com/office/powerpoint/2010/main" val="7827277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latin typeface="+mn-ea"/>
                <a:ea typeface="+mn-ea"/>
              </a:rPr>
              <a:t>文字向</a:t>
            </a:r>
            <a:r>
              <a:rPr lang="zh-TW" altLang="en-US" b="1" dirty="0" smtClean="0">
                <a:latin typeface="+mn-ea"/>
                <a:ea typeface="+mn-ea"/>
              </a:rPr>
              <a:t>量化</a:t>
            </a:r>
            <a:endParaRPr lang="zh-TW" altLang="en-US" b="1" dirty="0">
              <a:latin typeface="+mn-ea"/>
              <a:ea typeface="+mn-ea"/>
            </a:endParaRPr>
          </a:p>
        </p:txBody>
      </p:sp>
      <p:sp>
        <p:nvSpPr>
          <p:cNvPr id="3" name="內容版面配置區 2"/>
          <p:cNvSpPr>
            <a:spLocks noGrp="1"/>
          </p:cNvSpPr>
          <p:nvPr>
            <p:ph idx="1"/>
          </p:nvPr>
        </p:nvSpPr>
        <p:spPr>
          <a:xfrm>
            <a:off x="677333" y="1930401"/>
            <a:ext cx="9926499" cy="4668520"/>
          </a:xfrm>
        </p:spPr>
        <p:txBody>
          <a:bodyPr/>
          <a:lstStyle/>
          <a:p>
            <a:pPr marL="342900" lvl="1" indent="-342900"/>
            <a:r>
              <a:rPr lang="en-US" altLang="zh-TW" sz="3600" dirty="0" smtClean="0">
                <a:solidFill>
                  <a:schemeClr val="tx1"/>
                </a:solidFill>
                <a:latin typeface="+mn-ea"/>
              </a:rPr>
              <a:t>TF-IDF</a:t>
            </a:r>
            <a:r>
              <a:rPr lang="zh-TW" altLang="en-US" sz="3600" dirty="0" smtClean="0">
                <a:solidFill>
                  <a:schemeClr val="tx1"/>
                </a:solidFill>
                <a:latin typeface="+mn-ea"/>
              </a:rPr>
              <a:t>例子計算 </a:t>
            </a:r>
            <a:r>
              <a:rPr lang="en-US" altLang="zh-TW" sz="3600" dirty="0" smtClean="0">
                <a:solidFill>
                  <a:schemeClr val="tx1"/>
                </a:solidFill>
                <a:latin typeface="+mn-ea"/>
              </a:rPr>
              <a:t>- </a:t>
            </a:r>
            <a:r>
              <a:rPr lang="en-US" altLang="zh-TW" sz="3600" dirty="0" err="1" smtClean="0">
                <a:solidFill>
                  <a:schemeClr val="tx1"/>
                </a:solidFill>
                <a:latin typeface="+mn-ea"/>
              </a:rPr>
              <a:t>idf</a:t>
            </a:r>
            <a:endParaRPr lang="en-US" altLang="zh-TW" sz="3600" dirty="0" smtClean="0">
              <a:solidFill>
                <a:schemeClr val="tx1"/>
              </a:solidFill>
              <a:latin typeface="+mn-ea"/>
            </a:endParaRPr>
          </a:p>
          <a:p>
            <a:pPr marL="1200150" lvl="3" indent="-342900"/>
            <a:r>
              <a:rPr lang="zh-TW" altLang="en-US" sz="2400" dirty="0" smtClean="0"/>
              <a:t>有</a:t>
            </a:r>
            <a:r>
              <a:rPr lang="zh-TW" altLang="en-US" sz="2400" dirty="0"/>
              <a:t> </a:t>
            </a:r>
            <a:r>
              <a:rPr lang="en-US" altLang="zh-TW" sz="2400" dirty="0"/>
              <a:t>100 </a:t>
            </a:r>
            <a:r>
              <a:rPr lang="zh-TW" altLang="en-US" sz="2400" dirty="0"/>
              <a:t>個網頁，「健康」出現在 </a:t>
            </a:r>
            <a:r>
              <a:rPr lang="en-US" altLang="zh-TW" sz="2400" dirty="0"/>
              <a:t>10 </a:t>
            </a:r>
            <a:r>
              <a:rPr lang="zh-TW" altLang="en-US" sz="2400" dirty="0"/>
              <a:t>個網頁當中，而「富有」出現在 </a:t>
            </a:r>
            <a:r>
              <a:rPr lang="en-US" altLang="zh-TW" sz="2400" dirty="0"/>
              <a:t>100 </a:t>
            </a:r>
            <a:r>
              <a:rPr lang="zh-TW" altLang="en-US" sz="2400" dirty="0"/>
              <a:t>個網頁當中，那麼</a:t>
            </a:r>
            <a:r>
              <a:rPr lang="zh-TW" altLang="en-US" sz="2400" dirty="0">
                <a:solidFill>
                  <a:srgbClr val="FF0000"/>
                </a:solidFill>
              </a:rPr>
              <a:t>「健康」的 </a:t>
            </a:r>
            <a:r>
              <a:rPr lang="en-US" altLang="zh-TW" sz="2400" dirty="0" err="1">
                <a:solidFill>
                  <a:srgbClr val="FF0000"/>
                </a:solidFill>
              </a:rPr>
              <a:t>idf</a:t>
            </a:r>
            <a:r>
              <a:rPr lang="en-US" altLang="zh-TW" sz="2400" dirty="0">
                <a:solidFill>
                  <a:srgbClr val="FF0000"/>
                </a:solidFill>
              </a:rPr>
              <a:t> = log ( 100/10 ) = log 100 – log 10 = 2 – 1 = 1</a:t>
            </a:r>
            <a:r>
              <a:rPr lang="zh-TW" altLang="en-US" sz="2400" dirty="0"/>
              <a:t>，而「</a:t>
            </a:r>
            <a:r>
              <a:rPr lang="zh-TW" altLang="en-US" sz="2400" dirty="0">
                <a:solidFill>
                  <a:srgbClr val="FF0000"/>
                </a:solidFill>
              </a:rPr>
              <a:t>富有」的 </a:t>
            </a:r>
            <a:r>
              <a:rPr lang="en-US" altLang="zh-TW" sz="2400" dirty="0" err="1">
                <a:solidFill>
                  <a:srgbClr val="FF0000"/>
                </a:solidFill>
              </a:rPr>
              <a:t>idf</a:t>
            </a:r>
            <a:r>
              <a:rPr lang="en-US" altLang="zh-TW" sz="2400" dirty="0">
                <a:solidFill>
                  <a:srgbClr val="FF0000"/>
                </a:solidFill>
              </a:rPr>
              <a:t> = log (100/100) = log 100 – 1og 100 = 2 – 2 = </a:t>
            </a:r>
            <a:r>
              <a:rPr lang="en-US" altLang="zh-TW" sz="2400" dirty="0" smtClean="0">
                <a:solidFill>
                  <a:srgbClr val="FF0000"/>
                </a:solidFill>
              </a:rPr>
              <a:t>0</a:t>
            </a:r>
            <a:endParaRPr lang="en-US" altLang="zh-TW" sz="2400" dirty="0" smtClean="0"/>
          </a:p>
          <a:p>
            <a:pPr marL="1200150" lvl="3" indent="-342900"/>
            <a:endParaRPr lang="en-US" altLang="zh-TW" sz="2400" dirty="0"/>
          </a:p>
          <a:p>
            <a:pPr marL="1200150" lvl="3" indent="-342900"/>
            <a:r>
              <a:rPr lang="zh-TW" altLang="en-US" sz="2400" dirty="0" smtClean="0"/>
              <a:t>所以</a:t>
            </a:r>
            <a:r>
              <a:rPr lang="zh-TW" altLang="en-US" sz="2400" dirty="0"/>
              <a:t>，「健康」出現的機會小，與出現機會很大的「富有」比較起來，便顯得非常重要</a:t>
            </a:r>
            <a:endParaRPr lang="zh-TW" altLang="en-US" sz="2400" dirty="0">
              <a:latin typeface="+mn-ea"/>
            </a:endParaRPr>
          </a:p>
        </p:txBody>
      </p:sp>
      <p:pic>
        <p:nvPicPr>
          <p:cNvPr id="2050" name="Picture 2" descr="http://www.cc.ntu.edu.tw/chinese/epaper/0031/03/2014122031030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097" y="5519678"/>
            <a:ext cx="3077338"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502469" y="6414254"/>
            <a:ext cx="4416594" cy="369332"/>
          </a:xfrm>
          <a:prstGeom prst="rect">
            <a:avLst/>
          </a:prstGeom>
        </p:spPr>
        <p:txBody>
          <a:bodyPr wrap="none">
            <a:spAutoFit/>
          </a:bodyPr>
          <a:lstStyle/>
          <a:p>
            <a:r>
              <a:rPr lang="en-US" altLang="zh-TW" dirty="0" err="1">
                <a:solidFill>
                  <a:srgbClr val="3D3D3D"/>
                </a:solidFill>
                <a:latin typeface="Arial" panose="020B0604020202020204" pitchFamily="34" charset="0"/>
              </a:rPr>
              <a:t>idf</a:t>
            </a:r>
            <a:r>
              <a:rPr lang="en-US" altLang="zh-TW" dirty="0">
                <a:solidFill>
                  <a:srgbClr val="3D3D3D"/>
                </a:solidFill>
                <a:latin typeface="Arial" panose="020B0604020202020204" pitchFamily="34" charset="0"/>
              </a:rPr>
              <a:t> </a:t>
            </a:r>
            <a:r>
              <a:rPr lang="zh-TW" altLang="en-US" dirty="0">
                <a:solidFill>
                  <a:srgbClr val="3D3D3D"/>
                </a:solidFill>
                <a:latin typeface="Arial" panose="020B0604020202020204" pitchFamily="34" charset="0"/>
              </a:rPr>
              <a:t>的數學表達方式（圖片取自維基百科）</a:t>
            </a:r>
            <a:endParaRPr lang="zh-TW" altLang="en-US" dirty="0"/>
          </a:p>
        </p:txBody>
      </p:sp>
    </p:spTree>
    <p:extLst>
      <p:ext uri="{BB962C8B-B14F-4D97-AF65-F5344CB8AC3E}">
        <p14:creationId xmlns:p14="http://schemas.microsoft.com/office/powerpoint/2010/main" val="30020604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latin typeface="+mn-ea"/>
                <a:ea typeface="+mn-ea"/>
              </a:rPr>
              <a:t>文字向</a:t>
            </a:r>
            <a:r>
              <a:rPr lang="zh-TW" altLang="en-US" b="1" dirty="0" smtClean="0">
                <a:latin typeface="+mn-ea"/>
                <a:ea typeface="+mn-ea"/>
              </a:rPr>
              <a:t>量化</a:t>
            </a:r>
            <a:endParaRPr lang="zh-TW" altLang="en-US" b="1" dirty="0">
              <a:latin typeface="+mn-ea"/>
              <a:ea typeface="+mn-ea"/>
            </a:endParaRPr>
          </a:p>
        </p:txBody>
      </p:sp>
      <p:sp>
        <p:nvSpPr>
          <p:cNvPr id="3" name="內容版面配置區 2"/>
          <p:cNvSpPr>
            <a:spLocks noGrp="1"/>
          </p:cNvSpPr>
          <p:nvPr>
            <p:ph idx="1"/>
          </p:nvPr>
        </p:nvSpPr>
        <p:spPr>
          <a:xfrm>
            <a:off x="677333" y="1930401"/>
            <a:ext cx="9926499" cy="4668520"/>
          </a:xfrm>
        </p:spPr>
        <p:txBody>
          <a:bodyPr/>
          <a:lstStyle/>
          <a:p>
            <a:pPr marL="342900" lvl="1" indent="-342900"/>
            <a:r>
              <a:rPr lang="en-US" altLang="zh-TW" sz="3600" dirty="0" smtClean="0">
                <a:solidFill>
                  <a:schemeClr val="tx1"/>
                </a:solidFill>
                <a:latin typeface="+mn-ea"/>
              </a:rPr>
              <a:t>TF-IDF</a:t>
            </a:r>
            <a:r>
              <a:rPr lang="zh-TW" altLang="en-US" sz="3600" dirty="0" smtClean="0">
                <a:solidFill>
                  <a:schemeClr val="tx1"/>
                </a:solidFill>
                <a:latin typeface="+mn-ea"/>
              </a:rPr>
              <a:t>例子</a:t>
            </a:r>
            <a:r>
              <a:rPr lang="zh-TW" altLang="en-US" sz="3600" dirty="0">
                <a:solidFill>
                  <a:schemeClr val="tx1"/>
                </a:solidFill>
                <a:latin typeface="+mn-ea"/>
              </a:rPr>
              <a:t>計算</a:t>
            </a:r>
            <a:endParaRPr lang="en-US" altLang="zh-TW" sz="3600" dirty="0">
              <a:solidFill>
                <a:schemeClr val="tx1"/>
              </a:solidFill>
              <a:latin typeface="+mn-ea"/>
            </a:endParaRPr>
          </a:p>
          <a:p>
            <a:pPr marL="742950" lvl="2" indent="-342900"/>
            <a:r>
              <a:rPr lang="zh-TW" altLang="en-US" sz="2800" dirty="0" smtClean="0"/>
              <a:t>將</a:t>
            </a:r>
            <a:r>
              <a:rPr lang="zh-TW" altLang="en-US" sz="2800" dirty="0">
                <a:solidFill>
                  <a:srgbClr val="FF0000"/>
                </a:solidFill>
              </a:rPr>
              <a:t> </a:t>
            </a:r>
            <a:r>
              <a:rPr lang="en-US" altLang="zh-TW" sz="2800" dirty="0" err="1">
                <a:solidFill>
                  <a:srgbClr val="FF0000"/>
                </a:solidFill>
              </a:rPr>
              <a:t>tf</a:t>
            </a:r>
            <a:r>
              <a:rPr lang="en-US" altLang="zh-TW" sz="2800" dirty="0">
                <a:solidFill>
                  <a:srgbClr val="FF0000"/>
                </a:solidFill>
              </a:rPr>
              <a:t>(</a:t>
            </a:r>
            <a:r>
              <a:rPr lang="en-US" altLang="zh-TW" sz="2800" dirty="0" err="1">
                <a:solidFill>
                  <a:srgbClr val="FF0000"/>
                </a:solidFill>
              </a:rPr>
              <a:t>i,j</a:t>
            </a:r>
            <a:r>
              <a:rPr lang="en-US" altLang="zh-TW" sz="2800" dirty="0">
                <a:solidFill>
                  <a:srgbClr val="FF0000"/>
                </a:solidFill>
              </a:rPr>
              <a:t>) * </a:t>
            </a:r>
            <a:r>
              <a:rPr lang="en-US" altLang="zh-TW" sz="2800" dirty="0" err="1">
                <a:solidFill>
                  <a:srgbClr val="FF0000"/>
                </a:solidFill>
              </a:rPr>
              <a:t>idf</a:t>
            </a:r>
            <a:r>
              <a:rPr lang="en-US" altLang="zh-TW" sz="2800" dirty="0">
                <a:solidFill>
                  <a:srgbClr val="FF0000"/>
                </a:solidFill>
              </a:rPr>
              <a:t>(</a:t>
            </a:r>
            <a:r>
              <a:rPr lang="en-US" altLang="zh-TW" sz="2800" dirty="0" err="1">
                <a:solidFill>
                  <a:srgbClr val="FF0000"/>
                </a:solidFill>
              </a:rPr>
              <a:t>i</a:t>
            </a:r>
            <a:r>
              <a:rPr lang="en-US" altLang="zh-TW" sz="2800" dirty="0">
                <a:solidFill>
                  <a:srgbClr val="FF0000"/>
                </a:solidFill>
              </a:rPr>
              <a:t>)</a:t>
            </a:r>
            <a:r>
              <a:rPr lang="zh-TW" altLang="en-US" sz="2800" dirty="0"/>
              <a:t>（例如：</a:t>
            </a:r>
            <a:r>
              <a:rPr lang="en-US" altLang="zh-TW" sz="2800" dirty="0" err="1"/>
              <a:t>i</a:t>
            </a:r>
            <a:r>
              <a:rPr lang="en-US" altLang="zh-TW" sz="2800" dirty="0"/>
              <a:t> =</a:t>
            </a:r>
            <a:r>
              <a:rPr lang="zh-TW" altLang="en-US" sz="2800" dirty="0"/>
              <a:t>「健康」一詞）來進行計算，以某一特定文件內的</a:t>
            </a:r>
            <a:r>
              <a:rPr lang="zh-TW" altLang="en-US" sz="2800" dirty="0">
                <a:solidFill>
                  <a:srgbClr val="FF0000"/>
                </a:solidFill>
              </a:rPr>
              <a:t>高單詞頻率</a:t>
            </a:r>
            <a:r>
              <a:rPr lang="zh-TW" altLang="en-US" sz="2800" dirty="0"/>
              <a:t>，</a:t>
            </a:r>
            <a:r>
              <a:rPr lang="zh-TW" altLang="en-US" sz="2800" dirty="0">
                <a:solidFill>
                  <a:srgbClr val="FF0000"/>
                </a:solidFill>
              </a:rPr>
              <a:t>乘上該單詞在文件總數中的低文件頻率</a:t>
            </a:r>
            <a:r>
              <a:rPr lang="zh-TW" altLang="en-US" sz="2800" dirty="0"/>
              <a:t>，便可以產生 </a:t>
            </a:r>
            <a:r>
              <a:rPr lang="en-US" altLang="zh-TW" sz="2800" dirty="0"/>
              <a:t>TF-IDF </a:t>
            </a:r>
            <a:r>
              <a:rPr lang="zh-TW" altLang="en-US" sz="2800" dirty="0"/>
              <a:t>權重</a:t>
            </a:r>
            <a:r>
              <a:rPr lang="zh-TW" altLang="en-US" sz="2800" dirty="0" smtClean="0"/>
              <a:t>值</a:t>
            </a:r>
            <a:endParaRPr lang="en-US" altLang="zh-TW" sz="2800" dirty="0"/>
          </a:p>
          <a:p>
            <a:pPr marL="742950" lvl="2" indent="-342900"/>
            <a:r>
              <a:rPr lang="en-US" altLang="zh-TW" sz="2800" dirty="0" smtClean="0"/>
              <a:t>TF-IDF</a:t>
            </a:r>
            <a:r>
              <a:rPr lang="en-US" altLang="zh-TW" sz="2800" dirty="0"/>
              <a:t> </a:t>
            </a:r>
            <a:r>
              <a:rPr lang="zh-TW" altLang="en-US" sz="2800" dirty="0"/>
              <a:t>傾向於過濾掉常見的單詞，保留重要的單詞，如此一來，「富有」便不重要了</a:t>
            </a:r>
            <a:endParaRPr lang="zh-TW" altLang="en-US" sz="2800" dirty="0">
              <a:latin typeface="+mn-ea"/>
            </a:endParaRPr>
          </a:p>
        </p:txBody>
      </p:sp>
    </p:spTree>
    <p:extLst>
      <p:ext uri="{BB962C8B-B14F-4D97-AF65-F5344CB8AC3E}">
        <p14:creationId xmlns:p14="http://schemas.microsoft.com/office/powerpoint/2010/main" val="22203316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latin typeface="+mn-ea"/>
                <a:ea typeface="+mn-ea"/>
              </a:rPr>
              <a:t>文字向</a:t>
            </a:r>
            <a:r>
              <a:rPr lang="zh-TW" altLang="en-US" b="1" dirty="0" smtClean="0">
                <a:latin typeface="+mn-ea"/>
                <a:ea typeface="+mn-ea"/>
              </a:rPr>
              <a:t>量化</a:t>
            </a:r>
            <a:endParaRPr lang="zh-TW" altLang="en-US" b="1" dirty="0">
              <a:latin typeface="+mn-ea"/>
              <a:ea typeface="+mn-ea"/>
            </a:endParaRPr>
          </a:p>
        </p:txBody>
      </p:sp>
      <p:sp>
        <p:nvSpPr>
          <p:cNvPr id="3" name="內容版面配置區 2"/>
          <p:cNvSpPr>
            <a:spLocks noGrp="1"/>
          </p:cNvSpPr>
          <p:nvPr>
            <p:ph idx="1"/>
          </p:nvPr>
        </p:nvSpPr>
        <p:spPr>
          <a:xfrm>
            <a:off x="677333" y="1433147"/>
            <a:ext cx="10066867" cy="5165774"/>
          </a:xfrm>
        </p:spPr>
        <p:txBody>
          <a:bodyPr/>
          <a:lstStyle/>
          <a:p>
            <a:pPr marL="342900" lvl="1" indent="-342900"/>
            <a:r>
              <a:rPr lang="en-US" altLang="zh-TW" sz="3600" dirty="0" smtClean="0">
                <a:solidFill>
                  <a:schemeClr val="tx1"/>
                </a:solidFill>
                <a:latin typeface="+mn-ea"/>
              </a:rPr>
              <a:t>TF-IDF</a:t>
            </a:r>
            <a:r>
              <a:rPr lang="zh-TW" altLang="en-US" sz="3600" dirty="0" smtClean="0">
                <a:solidFill>
                  <a:schemeClr val="tx1"/>
                </a:solidFill>
                <a:latin typeface="+mn-ea"/>
              </a:rPr>
              <a:t>分</a:t>
            </a:r>
            <a:r>
              <a:rPr lang="zh-TW" altLang="en-US" sz="3600" dirty="0">
                <a:solidFill>
                  <a:schemeClr val="tx1"/>
                </a:solidFill>
                <a:latin typeface="+mn-ea"/>
              </a:rPr>
              <a:t>解</a:t>
            </a:r>
            <a:endParaRPr lang="en-US" altLang="zh-TW" sz="3600" dirty="0" smtClean="0">
              <a:solidFill>
                <a:schemeClr val="tx1"/>
              </a:solidFill>
              <a:latin typeface="+mn-ea"/>
            </a:endParaRPr>
          </a:p>
          <a:p>
            <a:pPr marL="742950" lvl="2" indent="-342900"/>
            <a:r>
              <a:rPr lang="en-US" altLang="zh-TW" sz="2800" dirty="0" smtClean="0">
                <a:solidFill>
                  <a:srgbClr val="FF0000"/>
                </a:solidFill>
                <a:latin typeface="+mn-ea"/>
              </a:rPr>
              <a:t>TF(</a:t>
            </a:r>
            <a:r>
              <a:rPr lang="en-US" altLang="zh-TW" sz="2800" dirty="0">
                <a:solidFill>
                  <a:srgbClr val="FF0000"/>
                </a:solidFill>
                <a:latin typeface="+mn-ea"/>
              </a:rPr>
              <a:t>Term Frequency</a:t>
            </a:r>
            <a:r>
              <a:rPr lang="en-US" altLang="zh-TW" sz="2800" dirty="0" smtClean="0">
                <a:solidFill>
                  <a:srgbClr val="FF0000"/>
                </a:solidFill>
                <a:latin typeface="+mn-ea"/>
              </a:rPr>
              <a:t>)</a:t>
            </a:r>
            <a:r>
              <a:rPr lang="zh-TW" altLang="en-US" sz="2800" dirty="0" smtClean="0">
                <a:latin typeface="+mn-ea"/>
              </a:rPr>
              <a:t>：</a:t>
            </a:r>
            <a:endParaRPr lang="en-US" altLang="zh-TW" sz="2800" dirty="0" smtClean="0">
              <a:latin typeface="+mn-ea"/>
            </a:endParaRPr>
          </a:p>
          <a:p>
            <a:pPr marL="1200150" lvl="3" indent="-342900"/>
            <a:r>
              <a:rPr lang="zh-TW" altLang="en-US" sz="2600" dirty="0" smtClean="0">
                <a:latin typeface="+mn-ea"/>
              </a:rPr>
              <a:t>詞</a:t>
            </a:r>
            <a:r>
              <a:rPr lang="zh-TW" altLang="en-US" sz="2600" dirty="0">
                <a:latin typeface="+mn-ea"/>
              </a:rPr>
              <a:t>頻</a:t>
            </a:r>
            <a:endParaRPr lang="en-US" altLang="zh-TW" sz="2600" dirty="0" smtClean="0">
              <a:latin typeface="+mn-ea"/>
            </a:endParaRPr>
          </a:p>
          <a:p>
            <a:pPr marL="1200150" lvl="3" indent="-342900"/>
            <a:r>
              <a:rPr lang="zh-TW" altLang="en-US" sz="2600" dirty="0" smtClean="0">
                <a:latin typeface="+mn-ea"/>
              </a:rPr>
              <a:t>假設</a:t>
            </a:r>
            <a:r>
              <a:rPr lang="zh-TW" altLang="en-US" sz="2600" dirty="0">
                <a:latin typeface="+mn-ea"/>
              </a:rPr>
              <a:t> </a:t>
            </a:r>
            <a:r>
              <a:rPr lang="en-US" altLang="zh-TW" sz="2600" dirty="0">
                <a:latin typeface="+mn-ea"/>
              </a:rPr>
              <a:t>j </a:t>
            </a:r>
            <a:r>
              <a:rPr lang="zh-TW" altLang="en-US" sz="2600" dirty="0">
                <a:latin typeface="+mn-ea"/>
              </a:rPr>
              <a:t>是「某一特定文件</a:t>
            </a:r>
            <a:r>
              <a:rPr lang="zh-TW" altLang="en-US" sz="2600" dirty="0" smtClean="0">
                <a:latin typeface="+mn-ea"/>
              </a:rPr>
              <a:t>」</a:t>
            </a:r>
            <a:endParaRPr lang="en-US" altLang="zh-TW" sz="2600" dirty="0" smtClean="0">
              <a:latin typeface="+mn-ea"/>
            </a:endParaRPr>
          </a:p>
          <a:p>
            <a:pPr marL="1200150" lvl="3" indent="-342900"/>
            <a:r>
              <a:rPr lang="en-US" altLang="zh-TW" sz="2600" dirty="0" err="1" smtClean="0">
                <a:latin typeface="+mn-ea"/>
              </a:rPr>
              <a:t>i</a:t>
            </a:r>
            <a:r>
              <a:rPr lang="en-US" altLang="zh-TW" sz="2600" dirty="0">
                <a:latin typeface="+mn-ea"/>
              </a:rPr>
              <a:t> </a:t>
            </a:r>
            <a:r>
              <a:rPr lang="zh-TW" altLang="en-US" sz="2600" dirty="0">
                <a:latin typeface="+mn-ea"/>
              </a:rPr>
              <a:t>是該文件中所使用單詞或單字的「其中一種</a:t>
            </a:r>
            <a:r>
              <a:rPr lang="zh-TW" altLang="en-US" sz="2600" dirty="0" smtClean="0">
                <a:latin typeface="+mn-ea"/>
              </a:rPr>
              <a:t>」</a:t>
            </a:r>
            <a:endParaRPr lang="en-US" altLang="zh-TW" sz="2600" dirty="0" smtClean="0">
              <a:latin typeface="+mn-ea"/>
            </a:endParaRPr>
          </a:p>
          <a:p>
            <a:pPr marL="1200150" lvl="3" indent="-342900"/>
            <a:r>
              <a:rPr lang="en-US" altLang="zh-TW" sz="2600" dirty="0" smtClean="0">
                <a:latin typeface="+mn-ea"/>
              </a:rPr>
              <a:t>n(</a:t>
            </a:r>
            <a:r>
              <a:rPr lang="en-US" altLang="zh-TW" sz="2600" dirty="0" err="1" smtClean="0">
                <a:latin typeface="+mn-ea"/>
              </a:rPr>
              <a:t>i,j</a:t>
            </a:r>
            <a:r>
              <a:rPr lang="en-US" altLang="zh-TW" sz="2600" dirty="0">
                <a:latin typeface="+mn-ea"/>
              </a:rPr>
              <a:t>) </a:t>
            </a:r>
            <a:r>
              <a:rPr lang="zh-TW" altLang="en-US" sz="2600" dirty="0">
                <a:latin typeface="+mn-ea"/>
              </a:rPr>
              <a:t>就是 </a:t>
            </a:r>
            <a:r>
              <a:rPr lang="en-US" altLang="zh-TW" sz="2600" dirty="0" err="1">
                <a:latin typeface="+mn-ea"/>
              </a:rPr>
              <a:t>i</a:t>
            </a:r>
            <a:r>
              <a:rPr lang="en-US" altLang="zh-TW" sz="2600" dirty="0">
                <a:latin typeface="+mn-ea"/>
              </a:rPr>
              <a:t> </a:t>
            </a:r>
            <a:r>
              <a:rPr lang="zh-TW" altLang="en-US" sz="2600" dirty="0">
                <a:latin typeface="+mn-ea"/>
              </a:rPr>
              <a:t>在 </a:t>
            </a:r>
            <a:r>
              <a:rPr lang="en-US" altLang="zh-TW" sz="2600" dirty="0">
                <a:latin typeface="+mn-ea"/>
              </a:rPr>
              <a:t>j </a:t>
            </a:r>
            <a:r>
              <a:rPr lang="zh-TW" altLang="en-US" sz="2600" dirty="0">
                <a:latin typeface="+mn-ea"/>
              </a:rPr>
              <a:t>當中的「出現次數</a:t>
            </a:r>
            <a:r>
              <a:rPr lang="zh-TW" altLang="en-US" sz="2600" dirty="0" smtClean="0">
                <a:latin typeface="+mn-ea"/>
              </a:rPr>
              <a:t>」</a:t>
            </a:r>
            <a:endParaRPr lang="en-US" altLang="zh-TW" sz="2600" dirty="0">
              <a:latin typeface="+mn-ea"/>
            </a:endParaRPr>
          </a:p>
          <a:p>
            <a:pPr marL="1200150" lvl="3" indent="-342900"/>
            <a:r>
              <a:rPr lang="en-US" altLang="zh-TW" sz="2600" dirty="0" err="1" smtClean="0">
                <a:latin typeface="+mn-ea"/>
              </a:rPr>
              <a:t>tf</a:t>
            </a:r>
            <a:r>
              <a:rPr lang="en-US" altLang="zh-TW" sz="2600" dirty="0" smtClean="0">
                <a:latin typeface="+mn-ea"/>
              </a:rPr>
              <a:t>(</a:t>
            </a:r>
            <a:r>
              <a:rPr lang="en-US" altLang="zh-TW" sz="2600" dirty="0" err="1" smtClean="0">
                <a:latin typeface="+mn-ea"/>
              </a:rPr>
              <a:t>i,j</a:t>
            </a:r>
            <a:r>
              <a:rPr lang="en-US" altLang="zh-TW" sz="2600" dirty="0">
                <a:latin typeface="+mn-ea"/>
              </a:rPr>
              <a:t>) </a:t>
            </a:r>
            <a:r>
              <a:rPr lang="zh-TW" altLang="en-US" sz="2600" dirty="0">
                <a:latin typeface="+mn-ea"/>
              </a:rPr>
              <a:t>的算法就是 </a:t>
            </a:r>
            <a:r>
              <a:rPr lang="en-US" altLang="zh-TW" sz="2600" dirty="0">
                <a:latin typeface="+mn-ea"/>
              </a:rPr>
              <a:t>n(</a:t>
            </a:r>
            <a:r>
              <a:rPr lang="en-US" altLang="zh-TW" sz="2600" dirty="0" err="1">
                <a:latin typeface="+mn-ea"/>
              </a:rPr>
              <a:t>i,j</a:t>
            </a:r>
            <a:r>
              <a:rPr lang="en-US" altLang="zh-TW" sz="2600" dirty="0">
                <a:latin typeface="+mn-ea"/>
              </a:rPr>
              <a:t>) / (n(1,j)+n(2,j)+n(3,j)+…+n(</a:t>
            </a:r>
            <a:r>
              <a:rPr lang="en-US" altLang="zh-TW" sz="2600" dirty="0" err="1">
                <a:latin typeface="+mn-ea"/>
              </a:rPr>
              <a:t>i,j</a:t>
            </a:r>
            <a:r>
              <a:rPr lang="en-US" altLang="zh-TW" sz="2600" dirty="0" smtClean="0">
                <a:latin typeface="+mn-ea"/>
              </a:rPr>
              <a:t>))</a:t>
            </a:r>
          </a:p>
          <a:p>
            <a:pPr marL="1200150" lvl="3" indent="-342900"/>
            <a:r>
              <a:rPr lang="en-US" altLang="zh-TW" sz="2600" dirty="0" smtClean="0">
                <a:latin typeface="+mn-ea"/>
              </a:rPr>
              <a:t>TF</a:t>
            </a:r>
            <a:r>
              <a:rPr lang="zh-TW" altLang="en-US" sz="2600" dirty="0" smtClean="0">
                <a:latin typeface="+mn-ea"/>
              </a:rPr>
              <a:t>值愈高，其單詞愈重要</a:t>
            </a:r>
            <a:endParaRPr lang="en-US" altLang="zh-TW" sz="2600" dirty="0" smtClean="0">
              <a:latin typeface="+mn-ea"/>
            </a:endParaRPr>
          </a:p>
          <a:p>
            <a:pPr lvl="1" fontAlgn="base"/>
            <a:endParaRPr lang="en-US" altLang="zh-TW" dirty="0" smtClean="0">
              <a:latin typeface="+mn-ea"/>
            </a:endParaRPr>
          </a:p>
          <a:p>
            <a:pPr fontAlgn="base"/>
            <a:endParaRPr lang="zh-TW" altLang="en-US" dirty="0">
              <a:latin typeface="+mn-ea"/>
            </a:endParaRPr>
          </a:p>
        </p:txBody>
      </p:sp>
      <p:pic>
        <p:nvPicPr>
          <p:cNvPr id="1026" name="Picture 2" descr="http://www.cc.ntu.edu.tw/chinese/epaper/0031/03/2014122031030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5055" y="5395080"/>
            <a:ext cx="2314398" cy="83629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420184" y="6229589"/>
            <a:ext cx="4301177" cy="369332"/>
          </a:xfrm>
          <a:prstGeom prst="rect">
            <a:avLst/>
          </a:prstGeom>
        </p:spPr>
        <p:txBody>
          <a:bodyPr wrap="none">
            <a:spAutoFit/>
          </a:bodyPr>
          <a:lstStyle/>
          <a:p>
            <a:r>
              <a:rPr lang="en-US" altLang="zh-TW" dirty="0" err="1">
                <a:solidFill>
                  <a:srgbClr val="3D3D3D"/>
                </a:solidFill>
                <a:latin typeface="+mn-ea"/>
              </a:rPr>
              <a:t>tf</a:t>
            </a:r>
            <a:r>
              <a:rPr lang="en-US" altLang="zh-TW" dirty="0">
                <a:solidFill>
                  <a:srgbClr val="3D3D3D"/>
                </a:solidFill>
                <a:latin typeface="+mn-ea"/>
              </a:rPr>
              <a:t> </a:t>
            </a:r>
            <a:r>
              <a:rPr lang="zh-TW" altLang="en-US" dirty="0">
                <a:solidFill>
                  <a:srgbClr val="3D3D3D"/>
                </a:solidFill>
                <a:latin typeface="+mn-ea"/>
              </a:rPr>
              <a:t>的數學表達方式（圖片取自維基百科）</a:t>
            </a:r>
            <a:endParaRPr lang="zh-TW" altLang="en-US" dirty="0">
              <a:latin typeface="+mn-ea"/>
            </a:endParaRPr>
          </a:p>
        </p:txBody>
      </p:sp>
    </p:spTree>
    <p:extLst>
      <p:ext uri="{BB962C8B-B14F-4D97-AF65-F5344CB8AC3E}">
        <p14:creationId xmlns:p14="http://schemas.microsoft.com/office/powerpoint/2010/main" val="4704042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zh-TW" altLang="en-US" b="1" dirty="0">
                <a:latin typeface="+mn-ea"/>
                <a:ea typeface="+mn-ea"/>
              </a:rPr>
              <a:t>文字向</a:t>
            </a:r>
            <a:r>
              <a:rPr lang="zh-TW" altLang="en-US" b="1" dirty="0" smtClean="0">
                <a:latin typeface="+mn-ea"/>
                <a:ea typeface="+mn-ea"/>
              </a:rPr>
              <a:t>量化</a:t>
            </a:r>
            <a:endParaRPr lang="zh-TW" altLang="en-US" b="1" dirty="0">
              <a:latin typeface="+mn-ea"/>
              <a:ea typeface="+mn-ea"/>
            </a:endParaRPr>
          </a:p>
        </p:txBody>
      </p:sp>
      <p:sp>
        <p:nvSpPr>
          <p:cNvPr id="3" name="內容版面配置區 2"/>
          <p:cNvSpPr>
            <a:spLocks noGrp="1"/>
          </p:cNvSpPr>
          <p:nvPr>
            <p:ph idx="1"/>
          </p:nvPr>
        </p:nvSpPr>
        <p:spPr>
          <a:xfrm>
            <a:off x="677333" y="1540043"/>
            <a:ext cx="10066867" cy="5058878"/>
          </a:xfrm>
        </p:spPr>
        <p:txBody>
          <a:bodyPr/>
          <a:lstStyle/>
          <a:p>
            <a:pPr marL="342900" lvl="1" indent="-342900"/>
            <a:r>
              <a:rPr lang="en-US" altLang="zh-TW" sz="3600" dirty="0" smtClean="0">
                <a:solidFill>
                  <a:schemeClr val="tx1"/>
                </a:solidFill>
                <a:latin typeface="+mn-ea"/>
              </a:rPr>
              <a:t>TF-IDF</a:t>
            </a:r>
            <a:r>
              <a:rPr lang="zh-TW" altLang="en-US" sz="3600" dirty="0" smtClean="0">
                <a:solidFill>
                  <a:schemeClr val="tx1"/>
                </a:solidFill>
                <a:latin typeface="+mn-ea"/>
              </a:rPr>
              <a:t>分解</a:t>
            </a:r>
            <a:endParaRPr lang="en-US" altLang="zh-TW" sz="3600" dirty="0" smtClean="0">
              <a:solidFill>
                <a:schemeClr val="tx1"/>
              </a:solidFill>
              <a:latin typeface="+mn-ea"/>
            </a:endParaRPr>
          </a:p>
          <a:p>
            <a:pPr marL="742950" lvl="2" indent="-342900"/>
            <a:r>
              <a:rPr lang="en-US" altLang="zh-TW" sz="2800" dirty="0" smtClean="0">
                <a:solidFill>
                  <a:srgbClr val="FF0000"/>
                </a:solidFill>
                <a:latin typeface="+mn-ea"/>
              </a:rPr>
              <a:t>IDF(Inverse Document Frequency)</a:t>
            </a:r>
            <a:r>
              <a:rPr lang="zh-TW" altLang="en-US" sz="2800" dirty="0" smtClean="0">
                <a:latin typeface="+mn-ea"/>
              </a:rPr>
              <a:t>：</a:t>
            </a:r>
            <a:endParaRPr lang="en-US" altLang="zh-TW" sz="2800" dirty="0" smtClean="0">
              <a:latin typeface="+mn-ea"/>
            </a:endParaRPr>
          </a:p>
          <a:p>
            <a:pPr marL="1200150" lvl="3" indent="-342900"/>
            <a:r>
              <a:rPr lang="zh-TW" altLang="en-US" sz="2600" dirty="0" smtClean="0">
                <a:latin typeface="+mn-ea"/>
              </a:rPr>
              <a:t>逆向文件</a:t>
            </a:r>
            <a:r>
              <a:rPr lang="zh-TW" altLang="en-US" sz="2600" dirty="0" smtClean="0">
                <a:latin typeface="+mn-ea"/>
              </a:rPr>
              <a:t>頻率</a:t>
            </a:r>
            <a:r>
              <a:rPr lang="zh-TW" altLang="en-US" sz="2600" dirty="0">
                <a:latin typeface="+mn-ea"/>
              </a:rPr>
              <a:t>：</a:t>
            </a:r>
            <a:r>
              <a:rPr lang="zh-TW" altLang="en-US" sz="2600" dirty="0">
                <a:latin typeface="+mn-ea"/>
              </a:rPr>
              <a:t>一個詞語普遍重要性的度量</a:t>
            </a:r>
            <a:endParaRPr lang="en-US" altLang="zh-TW" sz="2600" dirty="0">
              <a:latin typeface="+mn-ea"/>
            </a:endParaRPr>
          </a:p>
          <a:p>
            <a:pPr marL="1200150" lvl="3" indent="-342900"/>
            <a:r>
              <a:rPr lang="zh-TW" altLang="en-US" sz="2600" dirty="0" smtClean="0">
                <a:latin typeface="+mn-ea"/>
              </a:rPr>
              <a:t>假設</a:t>
            </a:r>
            <a:r>
              <a:rPr lang="zh-TW" altLang="en-US" sz="2600" dirty="0">
                <a:latin typeface="+mn-ea"/>
              </a:rPr>
              <a:t> </a:t>
            </a:r>
            <a:r>
              <a:rPr lang="en-US" altLang="zh-TW" sz="2600" dirty="0">
                <a:latin typeface="+mn-ea"/>
              </a:rPr>
              <a:t>D </a:t>
            </a:r>
            <a:r>
              <a:rPr lang="zh-TW" altLang="en-US" sz="2600" dirty="0">
                <a:latin typeface="+mn-ea"/>
              </a:rPr>
              <a:t>是「所有的文件總數</a:t>
            </a:r>
            <a:r>
              <a:rPr lang="zh-TW" altLang="en-US" sz="2600" dirty="0" smtClean="0">
                <a:latin typeface="+mn-ea"/>
              </a:rPr>
              <a:t>」</a:t>
            </a:r>
            <a:endParaRPr lang="en-US" altLang="zh-TW" sz="2600" dirty="0" smtClean="0">
              <a:latin typeface="+mn-ea"/>
            </a:endParaRPr>
          </a:p>
          <a:p>
            <a:pPr marL="1200150" lvl="3" indent="-342900"/>
            <a:r>
              <a:rPr lang="en-US" altLang="zh-TW" sz="2600" dirty="0" err="1" smtClean="0">
                <a:latin typeface="+mn-ea"/>
              </a:rPr>
              <a:t>i</a:t>
            </a:r>
            <a:r>
              <a:rPr lang="en-US" altLang="zh-TW" sz="2600" dirty="0">
                <a:latin typeface="+mn-ea"/>
              </a:rPr>
              <a:t> </a:t>
            </a:r>
            <a:r>
              <a:rPr lang="zh-TW" altLang="en-US" sz="2600" dirty="0">
                <a:latin typeface="+mn-ea"/>
              </a:rPr>
              <a:t>是網頁中所使用的</a:t>
            </a:r>
            <a:r>
              <a:rPr lang="zh-TW" altLang="en-US" sz="2600" dirty="0" smtClean="0">
                <a:latin typeface="+mn-ea"/>
              </a:rPr>
              <a:t>單詞</a:t>
            </a:r>
            <a:endParaRPr lang="en-US" altLang="zh-TW" sz="2600" dirty="0" smtClean="0">
              <a:latin typeface="+mn-ea"/>
            </a:endParaRPr>
          </a:p>
          <a:p>
            <a:pPr marL="1200150" lvl="3" indent="-342900"/>
            <a:r>
              <a:rPr lang="en-US" altLang="zh-TW" sz="2600" dirty="0" smtClean="0">
                <a:latin typeface="+mn-ea"/>
              </a:rPr>
              <a:t>t(</a:t>
            </a:r>
            <a:r>
              <a:rPr lang="en-US" altLang="zh-TW" sz="2600" dirty="0" err="1" smtClean="0">
                <a:latin typeface="+mn-ea"/>
              </a:rPr>
              <a:t>i</a:t>
            </a:r>
            <a:r>
              <a:rPr lang="en-US" altLang="zh-TW" sz="2600" dirty="0">
                <a:latin typeface="+mn-ea"/>
              </a:rPr>
              <a:t>) </a:t>
            </a:r>
            <a:r>
              <a:rPr lang="zh-TW" altLang="en-US" sz="2600" dirty="0">
                <a:latin typeface="+mn-ea"/>
              </a:rPr>
              <a:t>是該單詞在所有文件總數中出現的「文件數</a:t>
            </a:r>
            <a:r>
              <a:rPr lang="zh-TW" altLang="en-US" sz="2600" dirty="0" smtClean="0">
                <a:latin typeface="+mn-ea"/>
              </a:rPr>
              <a:t>」</a:t>
            </a:r>
            <a:endParaRPr lang="en-US" altLang="zh-TW" sz="2600" dirty="0" smtClean="0">
              <a:latin typeface="+mn-ea"/>
            </a:endParaRPr>
          </a:p>
          <a:p>
            <a:pPr marL="1200150" lvl="3" indent="-342900"/>
            <a:r>
              <a:rPr lang="nn-NO" altLang="zh-TW" sz="2600" dirty="0">
                <a:latin typeface="+mn-ea"/>
              </a:rPr>
              <a:t>idf(i) </a:t>
            </a:r>
            <a:r>
              <a:rPr lang="zh-TW" altLang="nn-NO" sz="2600" dirty="0">
                <a:latin typeface="+mn-ea"/>
              </a:rPr>
              <a:t>的算法就是 </a:t>
            </a:r>
            <a:r>
              <a:rPr lang="nn-NO" altLang="zh-TW" sz="2600" dirty="0">
                <a:latin typeface="+mn-ea"/>
              </a:rPr>
              <a:t>log ( D/t(i) ) = log D – log t(i)</a:t>
            </a:r>
            <a:endParaRPr lang="en-US" altLang="zh-TW" sz="2600" dirty="0" smtClean="0">
              <a:latin typeface="+mn-ea"/>
            </a:endParaRPr>
          </a:p>
          <a:p>
            <a:pPr fontAlgn="base"/>
            <a:endParaRPr lang="zh-TW" altLang="en-US" dirty="0">
              <a:latin typeface="+mn-ea"/>
            </a:endParaRPr>
          </a:p>
        </p:txBody>
      </p:sp>
      <p:pic>
        <p:nvPicPr>
          <p:cNvPr id="2050" name="Picture 2" descr="http://www.cc.ntu.edu.tw/chinese/epaper/0031/03/2014122031030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097" y="5519678"/>
            <a:ext cx="3077338" cy="7810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3502469" y="6414254"/>
            <a:ext cx="4416594" cy="369332"/>
          </a:xfrm>
          <a:prstGeom prst="rect">
            <a:avLst/>
          </a:prstGeom>
        </p:spPr>
        <p:txBody>
          <a:bodyPr wrap="none">
            <a:spAutoFit/>
          </a:bodyPr>
          <a:lstStyle/>
          <a:p>
            <a:r>
              <a:rPr lang="en-US" altLang="zh-TW" dirty="0" err="1">
                <a:solidFill>
                  <a:srgbClr val="3D3D3D"/>
                </a:solidFill>
                <a:latin typeface="Arial" panose="020B0604020202020204" pitchFamily="34" charset="0"/>
              </a:rPr>
              <a:t>idf</a:t>
            </a:r>
            <a:r>
              <a:rPr lang="en-US" altLang="zh-TW" dirty="0">
                <a:solidFill>
                  <a:srgbClr val="3D3D3D"/>
                </a:solidFill>
                <a:latin typeface="Arial" panose="020B0604020202020204" pitchFamily="34" charset="0"/>
              </a:rPr>
              <a:t> </a:t>
            </a:r>
            <a:r>
              <a:rPr lang="zh-TW" altLang="en-US" dirty="0">
                <a:solidFill>
                  <a:srgbClr val="3D3D3D"/>
                </a:solidFill>
                <a:latin typeface="Arial" panose="020B0604020202020204" pitchFamily="34" charset="0"/>
              </a:rPr>
              <a:t>的數學表達方式（圖片取自維基百科）</a:t>
            </a:r>
            <a:endParaRPr lang="zh-TW" altLang="en-US" dirty="0"/>
          </a:p>
        </p:txBody>
      </p:sp>
    </p:spTree>
    <p:extLst>
      <p:ext uri="{BB962C8B-B14F-4D97-AF65-F5344CB8AC3E}">
        <p14:creationId xmlns:p14="http://schemas.microsoft.com/office/powerpoint/2010/main" val="985574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ctr"/>
            <a:r>
              <a:rPr lang="en-US" altLang="zh-TW" b="1" dirty="0">
                <a:solidFill>
                  <a:srgbClr val="00B0F0"/>
                </a:solidFill>
              </a:rPr>
              <a:t>NLP</a:t>
            </a:r>
            <a:r>
              <a:rPr lang="zh-TW" altLang="en-US" b="1" dirty="0">
                <a:solidFill>
                  <a:srgbClr val="00B0F0"/>
                </a:solidFill>
              </a:rPr>
              <a:t>自然語言與</a:t>
            </a:r>
            <a:r>
              <a:rPr lang="en-US" altLang="zh-TW" b="1" dirty="0">
                <a:solidFill>
                  <a:srgbClr val="00B0F0"/>
                </a:solidFill>
              </a:rPr>
              <a:t>AI</a:t>
            </a:r>
            <a:r>
              <a:rPr lang="zh-TW" altLang="en-US" b="1" dirty="0">
                <a:solidFill>
                  <a:srgbClr val="00B0F0"/>
                </a:solidFill>
              </a:rPr>
              <a:t>人工智慧</a:t>
            </a:r>
          </a:p>
        </p:txBody>
      </p:sp>
      <p:sp>
        <p:nvSpPr>
          <p:cNvPr id="3" name="內容版面配置區 2"/>
          <p:cNvSpPr>
            <a:spLocks noGrp="1"/>
          </p:cNvSpPr>
          <p:nvPr>
            <p:ph idx="1"/>
          </p:nvPr>
        </p:nvSpPr>
        <p:spPr>
          <a:xfrm>
            <a:off x="485661" y="2541589"/>
            <a:ext cx="8980013" cy="1679891"/>
          </a:xfrm>
        </p:spPr>
        <p:txBody>
          <a:bodyPr>
            <a:noAutofit/>
          </a:bodyPr>
          <a:lstStyle/>
          <a:p>
            <a:pPr marL="0" lvl="1" indent="0" algn="ctr">
              <a:buNone/>
            </a:pPr>
            <a:r>
              <a:rPr lang="en-US" altLang="zh-TW" sz="9600" dirty="0" smtClean="0">
                <a:latin typeface="+mj-ea"/>
                <a:ea typeface="+mj-ea"/>
              </a:rPr>
              <a:t>Q&amp;A</a:t>
            </a:r>
            <a:endParaRPr lang="en-US" altLang="zh-TW" sz="6600" dirty="0" smtClean="0">
              <a:latin typeface="+mj-ea"/>
              <a:ea typeface="+mj-ea"/>
            </a:endParaRPr>
          </a:p>
        </p:txBody>
      </p:sp>
    </p:spTree>
    <p:extLst>
      <p:ext uri="{BB962C8B-B14F-4D97-AF65-F5344CB8AC3E}">
        <p14:creationId xmlns:p14="http://schemas.microsoft.com/office/powerpoint/2010/main" val="2902832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88F2E0-53A2-407A-B471-72DD1104879C}"/>
              </a:ext>
            </a:extLst>
          </p:cNvPr>
          <p:cNvSpPr>
            <a:spLocks noGrp="1"/>
          </p:cNvSpPr>
          <p:nvPr>
            <p:ph type="title"/>
          </p:nvPr>
        </p:nvSpPr>
        <p:spPr/>
        <p:txBody>
          <a:bodyPr/>
          <a:lstStyle/>
          <a:p>
            <a:r>
              <a:rPr lang="zh-TW" altLang="en-US" dirty="0"/>
              <a:t>自然語言處理</a:t>
            </a:r>
            <a:endParaRPr lang="zh-CN" altLang="en-US" dirty="0"/>
          </a:p>
        </p:txBody>
      </p:sp>
      <p:sp>
        <p:nvSpPr>
          <p:cNvPr id="3" name="內容版面配置區 2">
            <a:extLst>
              <a:ext uri="{FF2B5EF4-FFF2-40B4-BE49-F238E27FC236}">
                <a16:creationId xmlns:a16="http://schemas.microsoft.com/office/drawing/2014/main" id="{E9F0E156-8690-44D7-84AC-98AF6FBDE736}"/>
              </a:ext>
            </a:extLst>
          </p:cNvPr>
          <p:cNvSpPr>
            <a:spLocks noGrp="1"/>
          </p:cNvSpPr>
          <p:nvPr>
            <p:ph idx="1"/>
          </p:nvPr>
        </p:nvSpPr>
        <p:spPr>
          <a:xfrm>
            <a:off x="677334" y="1614115"/>
            <a:ext cx="8596668" cy="4427247"/>
          </a:xfrm>
        </p:spPr>
        <p:txBody>
          <a:bodyPr>
            <a:normAutofit/>
          </a:bodyPr>
          <a:lstStyle/>
          <a:p>
            <a:r>
              <a:rPr lang="zh-TW" altLang="en-US" sz="3200" dirty="0"/>
              <a:t>語音辨識</a:t>
            </a:r>
            <a:endParaRPr lang="en-US" altLang="zh-TW" sz="3200" dirty="0"/>
          </a:p>
        </p:txBody>
      </p:sp>
      <p:pic>
        <p:nvPicPr>
          <p:cNvPr id="4" name="Picture 2" descr="ãèªé³è¾¨è­ãçåçæå°çµæ">
            <a:extLst>
              <a:ext uri="{FF2B5EF4-FFF2-40B4-BE49-F238E27FC236}">
                <a16:creationId xmlns:a16="http://schemas.microsoft.com/office/drawing/2014/main" id="{8590CFB9-37A0-4A8E-AF70-1C40C4F000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525" y="2504793"/>
            <a:ext cx="8425477" cy="3799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103295"/>
      </p:ext>
    </p:extLst>
  </p:cSld>
  <p:clrMapOvr>
    <a:masterClrMapping/>
  </p:clrMapOvr>
</p:sld>
</file>

<file path=ppt/theme/theme1.xml><?xml version="1.0" encoding="utf-8"?>
<a:theme xmlns:a="http://schemas.openxmlformats.org/drawingml/2006/main" name="多面向">
  <a:themeElements>
    <a:clrScheme name="多面向">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多面向">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多面向">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otalTime>14</TotalTime>
  <Words>3152</Words>
  <Application>Microsoft Office PowerPoint</Application>
  <PresentationFormat>寬螢幕</PresentationFormat>
  <Paragraphs>358</Paragraphs>
  <Slides>87</Slides>
  <Notes>0</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87</vt:i4>
      </vt:variant>
    </vt:vector>
  </HeadingPairs>
  <TitlesOfParts>
    <vt:vector size="97" baseType="lpstr">
      <vt:lpstr>方正姚体</vt:lpstr>
      <vt:lpstr>Lato</vt:lpstr>
      <vt:lpstr>华文新魏</vt:lpstr>
      <vt:lpstr>微軟正黑體</vt:lpstr>
      <vt:lpstr>Arial</vt:lpstr>
      <vt:lpstr>Cambria Math</vt:lpstr>
      <vt:lpstr>Trebuchet MS</vt:lpstr>
      <vt:lpstr>Wingdings</vt:lpstr>
      <vt:lpstr>Wingdings 3</vt:lpstr>
      <vt:lpstr>多面向</vt:lpstr>
      <vt:lpstr>NLP自然語言與AI人工智慧</vt:lpstr>
      <vt:lpstr>NLP自然語言與AI人工智慧</vt:lpstr>
      <vt:lpstr>自然語言斷詞方法介紹</vt:lpstr>
      <vt:lpstr>自然語言斷詞方法介紹</vt:lpstr>
      <vt:lpstr>自然語言斷詞方法介紹</vt:lpstr>
      <vt:lpstr>自然語言斷詞方法介紹</vt:lpstr>
      <vt:lpstr>自然語言斷詞方法介紹</vt:lpstr>
      <vt:lpstr>自然語言處理</vt:lpstr>
      <vt:lpstr>自然語言處理</vt:lpstr>
      <vt:lpstr>自然語言處理</vt:lpstr>
      <vt:lpstr>中文自然語言處理</vt:lpstr>
      <vt:lpstr>中文自然語言處理</vt:lpstr>
      <vt:lpstr>斷詞技術</vt:lpstr>
      <vt:lpstr>常見的中文斷詞技術 </vt:lpstr>
      <vt:lpstr>Jieba </vt:lpstr>
      <vt:lpstr>Jieba分詞模式</vt:lpstr>
      <vt:lpstr>Jieba分詞模式</vt:lpstr>
      <vt:lpstr>Jieba分詞模式</vt:lpstr>
      <vt:lpstr>Jieba關鍵字提取</vt:lpstr>
      <vt:lpstr>TF-IDF演算法</vt:lpstr>
      <vt:lpstr>TextRank 演算法</vt:lpstr>
      <vt:lpstr>權重值</vt:lpstr>
      <vt:lpstr>Jieba關鍵字提取</vt:lpstr>
      <vt:lpstr>Jieba關鍵字提取</vt:lpstr>
      <vt:lpstr>Jieba關鍵字提取</vt:lpstr>
      <vt:lpstr>Jieba詞性標註</vt:lpstr>
      <vt:lpstr>CKIP(CkipTagger)</vt:lpstr>
      <vt:lpstr>CKIP(CkipTagger) vs CKIP(classic) vs jieba</vt:lpstr>
      <vt:lpstr>CKIP(CkipTagger)功能</vt:lpstr>
      <vt:lpstr>CKIP(CkipTagger)特色</vt:lpstr>
      <vt:lpstr>CKIP(CkipTagger)</vt:lpstr>
      <vt:lpstr>HanLP</vt:lpstr>
      <vt:lpstr>HanLP功能 </vt:lpstr>
      <vt:lpstr>斷詞技術的挑戰 </vt:lpstr>
      <vt:lpstr>斷詞技術的挑戰</vt:lpstr>
      <vt:lpstr>斷詞技術的挑戰</vt:lpstr>
      <vt:lpstr>參考資料</vt:lpstr>
      <vt:lpstr>自然語言文章訓練方法介紹</vt:lpstr>
      <vt:lpstr>自然語言文章訓練方法介紹</vt:lpstr>
      <vt:lpstr>自然語言文章訓練方法介紹</vt:lpstr>
      <vt:lpstr>自然語言文章訓練方法介紹</vt:lpstr>
      <vt:lpstr>自然語言文章訓練方法介紹</vt:lpstr>
      <vt:lpstr>自然語言文章訓練方法介紹</vt:lpstr>
      <vt:lpstr>自然語言文章訓練方法介紹</vt:lpstr>
      <vt:lpstr>自然語言文章訓練方法介紹</vt:lpstr>
      <vt:lpstr>自然語言文章訓練方法介紹</vt:lpstr>
      <vt:lpstr>自然語言文章訓練方法介紹</vt:lpstr>
      <vt:lpstr>自然語言文章訓練方法介紹</vt:lpstr>
      <vt:lpstr>自然語言文章訓練方法介紹</vt:lpstr>
      <vt:lpstr>自然語言文章訓練方法介紹</vt:lpstr>
      <vt:lpstr>自然語言文章訓練方法介紹</vt:lpstr>
      <vt:lpstr>自然語言文章訓練方法介紹</vt:lpstr>
      <vt:lpstr>自然語言文章訓練方法介紹</vt:lpstr>
      <vt:lpstr>自然語言文章訓練方法介紹</vt:lpstr>
      <vt:lpstr>自然語言文章訓練方法介紹</vt:lpstr>
      <vt:lpstr>自然語言文章訓練方法介紹</vt:lpstr>
      <vt:lpstr>自然語言文章訓練方法介紹</vt:lpstr>
      <vt:lpstr>文字向量化</vt:lpstr>
      <vt:lpstr>文字向量化</vt:lpstr>
      <vt:lpstr>文字向量化</vt:lpstr>
      <vt:lpstr>文字向量化</vt:lpstr>
      <vt:lpstr>文字向量化</vt:lpstr>
      <vt:lpstr>文字向量化</vt:lpstr>
      <vt:lpstr>文字向量化</vt:lpstr>
      <vt:lpstr>文字向量化</vt:lpstr>
      <vt:lpstr>文字向量化</vt:lpstr>
      <vt:lpstr>文字向量化</vt:lpstr>
      <vt:lpstr>文字向量化</vt:lpstr>
      <vt:lpstr>文字向量化</vt:lpstr>
      <vt:lpstr>文字向量化</vt:lpstr>
      <vt:lpstr>文字向量化</vt:lpstr>
      <vt:lpstr>文字向量化</vt:lpstr>
      <vt:lpstr>文字向量化</vt:lpstr>
      <vt:lpstr>文字向量化</vt:lpstr>
      <vt:lpstr>文字向量化</vt:lpstr>
      <vt:lpstr>文字向量化</vt:lpstr>
      <vt:lpstr>文字向量化</vt:lpstr>
      <vt:lpstr>文字向量化</vt:lpstr>
      <vt:lpstr>文字向量化</vt:lpstr>
      <vt:lpstr>文字向量化</vt:lpstr>
      <vt:lpstr>文字向量化</vt:lpstr>
      <vt:lpstr>文字向量化</vt:lpstr>
      <vt:lpstr>文字向量化</vt:lpstr>
      <vt:lpstr>文字向量化</vt:lpstr>
      <vt:lpstr>文字向量化</vt:lpstr>
      <vt:lpstr>文字向量化</vt:lpstr>
      <vt:lpstr>NLP自然語言與AI人工智慧</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NLP自然語言與AI人工智慧</dc:title>
  <dc:creator>Ke-Hsin Wang</dc:creator>
  <cp:lastModifiedBy>Ke-Hsin Wang</cp:lastModifiedBy>
  <cp:revision>4</cp:revision>
  <dcterms:created xsi:type="dcterms:W3CDTF">2019-10-07T12:17:01Z</dcterms:created>
  <dcterms:modified xsi:type="dcterms:W3CDTF">2019-10-07T12:31:24Z</dcterms:modified>
</cp:coreProperties>
</file>